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55" r:id="rId2"/>
    <p:sldId id="626" r:id="rId3"/>
    <p:sldId id="625" r:id="rId4"/>
    <p:sldId id="620" r:id="rId5"/>
    <p:sldId id="629" r:id="rId6"/>
    <p:sldId id="623" r:id="rId7"/>
    <p:sldId id="630" r:id="rId8"/>
    <p:sldId id="373" r:id="rId9"/>
    <p:sldId id="631" r:id="rId10"/>
    <p:sldId id="400" r:id="rId11"/>
    <p:sldId id="632" r:id="rId12"/>
    <p:sldId id="621" r:id="rId13"/>
    <p:sldId id="633" r:id="rId14"/>
    <p:sldId id="571" r:id="rId15"/>
    <p:sldId id="634" r:id="rId16"/>
    <p:sldId id="618" r:id="rId17"/>
    <p:sldId id="635" r:id="rId18"/>
    <p:sldId id="337" r:id="rId19"/>
    <p:sldId id="628" r:id="rId20"/>
    <p:sldId id="619" r:id="rId21"/>
    <p:sldId id="447" r:id="rId22"/>
    <p:sldId id="429" r:id="rId23"/>
    <p:sldId id="617" r:id="rId24"/>
    <p:sldId id="622" r:id="rId25"/>
    <p:sldId id="568" r:id="rId26"/>
    <p:sldId id="449" r:id="rId27"/>
    <p:sldId id="616" r:id="rId28"/>
  </p:sldIdLst>
  <p:sldSz cx="12192000" cy="6858000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87" autoAdjust="0"/>
    <p:restoredTop sz="89073" autoAdjust="0"/>
  </p:normalViewPr>
  <p:slideViewPr>
    <p:cSldViewPr snapToGrid="0" showGuides="1">
      <p:cViewPr varScale="1">
        <p:scale>
          <a:sx n="105" d="100"/>
          <a:sy n="105" d="100"/>
        </p:scale>
        <p:origin x="222" y="120"/>
      </p:cViewPr>
      <p:guideLst>
        <p:guide orient="horz" pos="2251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6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ABE36-1E95-45B5-8C68-6D7A3994E4EA}" type="datetimeFigureOut">
              <a:rPr kumimoji="1" lang="ja-JP" altLang="en-US" smtClean="0"/>
              <a:t>2022/1/31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0C76C-26B5-4E45-AE09-B3F53F7FC9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676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B1279-9CC2-45D9-B3EC-CE7EB5F9F729}" type="datetimeFigureOut">
              <a:rPr kumimoji="1" lang="ja-JP" altLang="en-US" smtClean="0"/>
              <a:t>2022/1/31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08698-9A5D-48EC-86EC-0F92CA6527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7302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8698-9A5D-48EC-86EC-0F92CA65275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2130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80963" y="766763"/>
            <a:ext cx="6654800" cy="3744912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B0E54-A205-48CA-A397-FAAA6D6359CC}" type="slidenum">
              <a:rPr lang="en-US" altLang="ja-JP" smtClean="0">
                <a:solidFill>
                  <a:prstClr val="black"/>
                </a:solidFill>
              </a:rPr>
              <a:pPr/>
              <a:t>14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277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8698-9A5D-48EC-86EC-0F92CA65275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6324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2569A-1F71-485D-8D40-6E2F9A1ED33B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8552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8698-9A5D-48EC-86EC-0F92CA65275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7514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8698-9A5D-48EC-86EC-0F92CA65275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064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8698-9A5D-48EC-86EC-0F92CA65275F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713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2569A-1F71-485D-8D40-6E2F9A1ED33B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9544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2569A-1F71-485D-8D40-6E2F9A1ED33B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1817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8698-9A5D-48EC-86EC-0F92CA65275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7869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8698-9A5D-48EC-86EC-0F92CA65275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145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8698-9A5D-48EC-86EC-0F92CA65275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0505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8698-9A5D-48EC-86EC-0F92CA65275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003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8698-9A5D-48EC-86EC-0F92CA65275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9307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8698-9A5D-48EC-86EC-0F92CA65275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4971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8698-9A5D-48EC-86EC-0F92CA65275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104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8698-9A5D-48EC-86EC-0F92CA65275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648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7FB2-542F-4F7F-839A-00797DAD1791}" type="datetimeFigureOut">
              <a:rPr kumimoji="1" lang="ja-JP" altLang="en-US" smtClean="0"/>
              <a:t>2022/1/31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593F-3516-44A4-8559-1CF88539A2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1453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7FB2-542F-4F7F-839A-00797DAD1791}" type="datetimeFigureOut">
              <a:rPr kumimoji="1" lang="ja-JP" altLang="en-US" smtClean="0"/>
              <a:t>2022/1/31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593F-3516-44A4-8559-1CF88539A2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0489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7FB2-542F-4F7F-839A-00797DAD1791}" type="datetimeFigureOut">
              <a:rPr kumimoji="1" lang="ja-JP" altLang="en-US" smtClean="0"/>
              <a:t>2022/1/31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593F-3516-44A4-8559-1CF88539A2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878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88" b="0" i="0">
                <a:solidFill>
                  <a:srgbClr val="898989"/>
                </a:solidFill>
                <a:latin typeface="Noto Sans CJK JP Regular"/>
                <a:cs typeface="Noto Sans CJK JP Regular"/>
              </a:defRPr>
            </a:lvl1pPr>
          </a:lstStyle>
          <a:p>
            <a:pPr marL="23033">
              <a:spcBef>
                <a:spcPts val="154"/>
              </a:spcBef>
            </a:pPr>
            <a:fld id="{81D60167-4931-47E6-BA6A-407CBD079E47}" type="slidenum">
              <a:rPr lang="en-US" altLang="ja-JP" spc="68" smtClean="0"/>
              <a:pPr marL="23033">
                <a:spcBef>
                  <a:spcPts val="154"/>
                </a:spcBef>
              </a:pPr>
              <a:t>‹#›</a:t>
            </a:fld>
            <a:endParaRPr lang="en-US" altLang="ja-JP" spc="68" dirty="0"/>
          </a:p>
        </p:txBody>
      </p:sp>
    </p:spTree>
    <p:extLst>
      <p:ext uri="{BB962C8B-B14F-4D97-AF65-F5344CB8AC3E}">
        <p14:creationId xmlns:p14="http://schemas.microsoft.com/office/powerpoint/2010/main" val="4116971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7FB2-542F-4F7F-839A-00797DAD1791}" type="datetimeFigureOut">
              <a:rPr kumimoji="1" lang="ja-JP" altLang="en-US" smtClean="0"/>
              <a:t>2022/1/31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593F-3516-44A4-8559-1CF88539A2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4844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7FB2-542F-4F7F-839A-00797DAD1791}" type="datetimeFigureOut">
              <a:rPr kumimoji="1" lang="ja-JP" altLang="en-US" smtClean="0"/>
              <a:t>2022/1/31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593F-3516-44A4-8559-1CF88539A2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0142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7FB2-542F-4F7F-839A-00797DAD1791}" type="datetimeFigureOut">
              <a:rPr kumimoji="1" lang="ja-JP" altLang="en-US" smtClean="0"/>
              <a:t>2022/1/31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593F-3516-44A4-8559-1CF88539A2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23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7FB2-542F-4F7F-839A-00797DAD1791}" type="datetimeFigureOut">
              <a:rPr kumimoji="1" lang="ja-JP" altLang="en-US" smtClean="0"/>
              <a:t>2022/1/31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593F-3516-44A4-8559-1CF88539A2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2133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7FB2-542F-4F7F-839A-00797DAD1791}" type="datetimeFigureOut">
              <a:rPr kumimoji="1" lang="ja-JP" altLang="en-US" smtClean="0"/>
              <a:t>2022/1/31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593F-3516-44A4-8559-1CF88539A2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5439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7FB2-542F-4F7F-839A-00797DAD1791}" type="datetimeFigureOut">
              <a:rPr kumimoji="1" lang="ja-JP" altLang="en-US" smtClean="0"/>
              <a:t>2022/1/31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593F-3516-44A4-8559-1CF88539A2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6874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7FB2-542F-4F7F-839A-00797DAD1791}" type="datetimeFigureOut">
              <a:rPr kumimoji="1" lang="ja-JP" altLang="en-US" smtClean="0"/>
              <a:t>2022/1/31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593F-3516-44A4-8559-1CF88539A2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7740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7FB2-542F-4F7F-839A-00797DAD1791}" type="datetimeFigureOut">
              <a:rPr kumimoji="1" lang="ja-JP" altLang="en-US" smtClean="0"/>
              <a:t>2022/1/31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0593F-3516-44A4-8559-1CF88539A2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92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05D7FB2-542F-4F7F-839A-00797DAD1791}" type="datetimeFigureOut">
              <a:rPr lang="ja-JP" altLang="en-US" smtClean="0"/>
              <a:pPr/>
              <a:t>2022/1/31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D3A0593F-3516-44A4-8559-1CF88539A21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58176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10" Type="http://schemas.openxmlformats.org/officeDocument/2006/relationships/image" Target="../media/image36.png"/><Relationship Id="rId4" Type="http://schemas.openxmlformats.org/officeDocument/2006/relationships/image" Target="../media/image12.jpeg"/><Relationship Id="rId9" Type="http://schemas.openxmlformats.org/officeDocument/2006/relationships/image" Target="../media/image3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jpe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1.png"/><Relationship Id="rId10" Type="http://schemas.openxmlformats.org/officeDocument/2006/relationships/image" Target="../media/image43.png"/><Relationship Id="rId4" Type="http://schemas.openxmlformats.org/officeDocument/2006/relationships/image" Target="../media/image38.emf"/><Relationship Id="rId9" Type="http://schemas.openxmlformats.org/officeDocument/2006/relationships/image" Target="../media/image4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2.jpeg"/><Relationship Id="rId7" Type="http://schemas.openxmlformats.org/officeDocument/2006/relationships/image" Target="../media/image5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emf"/><Relationship Id="rId5" Type="http://schemas.openxmlformats.org/officeDocument/2006/relationships/image" Target="../media/image66.jpeg"/><Relationship Id="rId10" Type="http://schemas.openxmlformats.org/officeDocument/2006/relationships/image" Target="../media/image1.png"/><Relationship Id="rId4" Type="http://schemas.openxmlformats.org/officeDocument/2006/relationships/image" Target="../media/image65.wmf"/><Relationship Id="rId9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jpeg"/><Relationship Id="rId9" Type="http://schemas.openxmlformats.org/officeDocument/2006/relationships/image" Target="../media/image19.wmf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0" y="3119059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4400" spc="270" dirty="0">
                <a:latin typeface="HG明朝E" panose="02020909000000000000" pitchFamily="17" charset="-128"/>
                <a:ea typeface="HG明朝E" panose="02020909000000000000" pitchFamily="17" charset="-128"/>
                <a:cs typeface="Segoe UI Black" panose="020B0A02040204020203" pitchFamily="34" charset="0"/>
              </a:rPr>
              <a:t>量子暗号</a:t>
            </a:r>
            <a:endParaRPr lang="ja-JP" altLang="en-US" sz="800" dirty="0">
              <a:latin typeface="HG明朝E" panose="02020909000000000000" pitchFamily="17" charset="-128"/>
              <a:ea typeface="HG明朝E" panose="02020909000000000000" pitchFamily="17" charset="-128"/>
              <a:cs typeface="Segoe UI Black" panose="020B0A02040204020203" pitchFamily="34" charset="0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234005" y="4804268"/>
            <a:ext cx="3753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株式会社三井物産戦略研究所</a:t>
            </a:r>
            <a:endParaRPr lang="en-US" altLang="ja-JP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E138DE1-BF75-49C0-A550-536A5CDF8F4D}"/>
              </a:ext>
            </a:extLst>
          </p:cNvPr>
          <p:cNvSpPr txBox="1"/>
          <p:nvPr/>
        </p:nvSpPr>
        <p:spPr>
          <a:xfrm>
            <a:off x="10665336" y="0"/>
            <a:ext cx="1526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2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2022</a:t>
            </a:r>
            <a:r>
              <a:rPr kumimoji="1" lang="ja-JP" altLang="en-US" sz="12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年</a:t>
            </a:r>
            <a:r>
              <a:rPr kumimoji="1" lang="en-US" altLang="ja-JP" sz="12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2</a:t>
            </a:r>
            <a:r>
              <a:rPr kumimoji="1" lang="ja-JP" altLang="en-US" sz="12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月</a:t>
            </a:r>
            <a:r>
              <a:rPr kumimoji="1" lang="en-US" altLang="ja-JP" sz="12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9</a:t>
            </a:r>
            <a:r>
              <a:rPr kumimoji="1" lang="ja-JP" altLang="en-US" sz="12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69972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1606684" y="6490942"/>
            <a:ext cx="5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４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09"/>
            <a:ext cx="939467" cy="86746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367546" y="191825"/>
            <a:ext cx="947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量子</a:t>
            </a:r>
            <a:r>
              <a:rPr kumimoji="1" lang="en-US" altLang="ja-JP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ICT</a:t>
            </a:r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技術は、摩訶不思議な量子の性質を利用する</a:t>
            </a:r>
          </a:p>
        </p:txBody>
      </p:sp>
      <p:sp>
        <p:nvSpPr>
          <p:cNvPr id="36" name="角丸四角形 35"/>
          <p:cNvSpPr/>
          <p:nvPr/>
        </p:nvSpPr>
        <p:spPr>
          <a:xfrm>
            <a:off x="6598410" y="987475"/>
            <a:ext cx="5305530" cy="5460110"/>
          </a:xfrm>
          <a:prstGeom prst="roundRect">
            <a:avLst>
              <a:gd name="adj" fmla="val 6819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/>
          <p:cNvGrpSpPr/>
          <p:nvPr/>
        </p:nvGrpSpPr>
        <p:grpSpPr>
          <a:xfrm>
            <a:off x="6923305" y="1322926"/>
            <a:ext cx="2130252" cy="542613"/>
            <a:chOff x="6370655" y="442126"/>
            <a:chExt cx="2130252" cy="542613"/>
          </a:xfrm>
          <a:solidFill>
            <a:schemeClr val="bg1"/>
          </a:solidFill>
        </p:grpSpPr>
        <p:sp>
          <p:nvSpPr>
            <p:cNvPr id="38" name="正方形/長方形 37"/>
            <p:cNvSpPr/>
            <p:nvPr/>
          </p:nvSpPr>
          <p:spPr>
            <a:xfrm>
              <a:off x="6370655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6903218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7435781" y="442127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7968344" y="442126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グループ化 41"/>
          <p:cNvGrpSpPr/>
          <p:nvPr/>
        </p:nvGrpSpPr>
        <p:grpSpPr>
          <a:xfrm>
            <a:off x="6933354" y="1945924"/>
            <a:ext cx="2130252" cy="542613"/>
            <a:chOff x="6370655" y="442126"/>
            <a:chExt cx="2130252" cy="542613"/>
          </a:xfrm>
          <a:solidFill>
            <a:schemeClr val="bg1"/>
          </a:solidFill>
        </p:grpSpPr>
        <p:sp>
          <p:nvSpPr>
            <p:cNvPr id="43" name="正方形/長方形 42"/>
            <p:cNvSpPr/>
            <p:nvPr/>
          </p:nvSpPr>
          <p:spPr>
            <a:xfrm>
              <a:off x="6370655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6903218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7435781" y="442127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7968344" y="442126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グループ化 46"/>
          <p:cNvGrpSpPr/>
          <p:nvPr/>
        </p:nvGrpSpPr>
        <p:grpSpPr>
          <a:xfrm>
            <a:off x="6933354" y="2558874"/>
            <a:ext cx="2130252" cy="542613"/>
            <a:chOff x="6370655" y="442126"/>
            <a:chExt cx="2130252" cy="542613"/>
          </a:xfrm>
          <a:solidFill>
            <a:schemeClr val="bg1"/>
          </a:solidFill>
        </p:grpSpPr>
        <p:sp>
          <p:nvSpPr>
            <p:cNvPr id="48" name="正方形/長方形 47"/>
            <p:cNvSpPr/>
            <p:nvPr/>
          </p:nvSpPr>
          <p:spPr>
            <a:xfrm>
              <a:off x="6370655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6903218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7435781" y="442127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7968344" y="442126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グループ化 51"/>
          <p:cNvGrpSpPr/>
          <p:nvPr/>
        </p:nvGrpSpPr>
        <p:grpSpPr>
          <a:xfrm>
            <a:off x="6943403" y="3181872"/>
            <a:ext cx="2130252" cy="542613"/>
            <a:chOff x="6370655" y="442126"/>
            <a:chExt cx="2130252" cy="542613"/>
          </a:xfrm>
          <a:solidFill>
            <a:schemeClr val="bg1"/>
          </a:solidFill>
        </p:grpSpPr>
        <p:sp>
          <p:nvSpPr>
            <p:cNvPr id="53" name="正方形/長方形 52"/>
            <p:cNvSpPr/>
            <p:nvPr/>
          </p:nvSpPr>
          <p:spPr>
            <a:xfrm>
              <a:off x="6370655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6903218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7435781" y="442127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7968344" y="442126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グループ化 56"/>
          <p:cNvGrpSpPr/>
          <p:nvPr/>
        </p:nvGrpSpPr>
        <p:grpSpPr>
          <a:xfrm>
            <a:off x="6953450" y="3814917"/>
            <a:ext cx="2130252" cy="542613"/>
            <a:chOff x="6370655" y="442126"/>
            <a:chExt cx="2130252" cy="542613"/>
          </a:xfrm>
          <a:solidFill>
            <a:schemeClr val="bg1"/>
          </a:solidFill>
        </p:grpSpPr>
        <p:sp>
          <p:nvSpPr>
            <p:cNvPr id="58" name="正方形/長方形 57"/>
            <p:cNvSpPr/>
            <p:nvPr/>
          </p:nvSpPr>
          <p:spPr>
            <a:xfrm>
              <a:off x="6370655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6903218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7435781" y="442127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7968344" y="442126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グループ化 61"/>
          <p:cNvGrpSpPr/>
          <p:nvPr/>
        </p:nvGrpSpPr>
        <p:grpSpPr>
          <a:xfrm>
            <a:off x="6963499" y="4437915"/>
            <a:ext cx="2130252" cy="542613"/>
            <a:chOff x="6370655" y="442126"/>
            <a:chExt cx="2130252" cy="542613"/>
          </a:xfrm>
          <a:solidFill>
            <a:schemeClr val="bg1"/>
          </a:solidFill>
        </p:grpSpPr>
        <p:sp>
          <p:nvSpPr>
            <p:cNvPr id="63" name="正方形/長方形 62"/>
            <p:cNvSpPr/>
            <p:nvPr/>
          </p:nvSpPr>
          <p:spPr>
            <a:xfrm>
              <a:off x="6370655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6903218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7435781" y="442127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7968344" y="442126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グループ化 66"/>
          <p:cNvGrpSpPr/>
          <p:nvPr/>
        </p:nvGrpSpPr>
        <p:grpSpPr>
          <a:xfrm>
            <a:off x="6963499" y="5050865"/>
            <a:ext cx="2130252" cy="542613"/>
            <a:chOff x="6370655" y="442126"/>
            <a:chExt cx="2130252" cy="542613"/>
          </a:xfrm>
          <a:solidFill>
            <a:schemeClr val="bg1"/>
          </a:solidFill>
        </p:grpSpPr>
        <p:sp>
          <p:nvSpPr>
            <p:cNvPr id="68" name="正方形/長方形 67"/>
            <p:cNvSpPr/>
            <p:nvPr/>
          </p:nvSpPr>
          <p:spPr>
            <a:xfrm>
              <a:off x="6370655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6903218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7435781" y="442127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7968344" y="442126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グループ化 71"/>
          <p:cNvGrpSpPr/>
          <p:nvPr/>
        </p:nvGrpSpPr>
        <p:grpSpPr>
          <a:xfrm>
            <a:off x="6973548" y="5673863"/>
            <a:ext cx="2130252" cy="542613"/>
            <a:chOff x="6370655" y="442126"/>
            <a:chExt cx="2130252" cy="542613"/>
          </a:xfrm>
          <a:solidFill>
            <a:schemeClr val="bg1"/>
          </a:solidFill>
        </p:grpSpPr>
        <p:sp>
          <p:nvSpPr>
            <p:cNvPr id="73" name="正方形/長方形 72"/>
            <p:cNvSpPr/>
            <p:nvPr/>
          </p:nvSpPr>
          <p:spPr>
            <a:xfrm>
              <a:off x="6370655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6903218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7435781" y="442127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7968344" y="442126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グループ化 76"/>
          <p:cNvGrpSpPr/>
          <p:nvPr/>
        </p:nvGrpSpPr>
        <p:grpSpPr>
          <a:xfrm>
            <a:off x="9435393" y="1330115"/>
            <a:ext cx="2130252" cy="542613"/>
            <a:chOff x="6370655" y="442126"/>
            <a:chExt cx="2130252" cy="542613"/>
          </a:xfrm>
          <a:solidFill>
            <a:schemeClr val="bg1"/>
          </a:solidFill>
        </p:grpSpPr>
        <p:sp>
          <p:nvSpPr>
            <p:cNvPr id="78" name="正方形/長方形 77"/>
            <p:cNvSpPr/>
            <p:nvPr/>
          </p:nvSpPr>
          <p:spPr>
            <a:xfrm>
              <a:off x="6370655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6903218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7435781" y="442127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7968344" y="442126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グループ化 81"/>
          <p:cNvGrpSpPr/>
          <p:nvPr/>
        </p:nvGrpSpPr>
        <p:grpSpPr>
          <a:xfrm>
            <a:off x="9445442" y="1953113"/>
            <a:ext cx="2130252" cy="542613"/>
            <a:chOff x="6370655" y="442126"/>
            <a:chExt cx="2130252" cy="542613"/>
          </a:xfrm>
          <a:solidFill>
            <a:schemeClr val="bg1"/>
          </a:solidFill>
        </p:grpSpPr>
        <p:sp>
          <p:nvSpPr>
            <p:cNvPr id="83" name="正方形/長方形 82"/>
            <p:cNvSpPr/>
            <p:nvPr/>
          </p:nvSpPr>
          <p:spPr>
            <a:xfrm>
              <a:off x="6370655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6903218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435781" y="442127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7968344" y="442126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グループ化 86"/>
          <p:cNvGrpSpPr/>
          <p:nvPr/>
        </p:nvGrpSpPr>
        <p:grpSpPr>
          <a:xfrm>
            <a:off x="9445442" y="2566063"/>
            <a:ext cx="2130252" cy="542613"/>
            <a:chOff x="6370655" y="442126"/>
            <a:chExt cx="2130252" cy="542613"/>
          </a:xfrm>
          <a:solidFill>
            <a:schemeClr val="bg1"/>
          </a:solidFill>
        </p:grpSpPr>
        <p:sp>
          <p:nvSpPr>
            <p:cNvPr id="88" name="正方形/長方形 87"/>
            <p:cNvSpPr/>
            <p:nvPr/>
          </p:nvSpPr>
          <p:spPr>
            <a:xfrm>
              <a:off x="6370655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6903218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7435781" y="442127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7968344" y="442126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グループ化 91"/>
          <p:cNvGrpSpPr/>
          <p:nvPr/>
        </p:nvGrpSpPr>
        <p:grpSpPr>
          <a:xfrm>
            <a:off x="9455491" y="3189061"/>
            <a:ext cx="2130252" cy="542613"/>
            <a:chOff x="6370655" y="442126"/>
            <a:chExt cx="2130252" cy="542613"/>
          </a:xfrm>
          <a:solidFill>
            <a:schemeClr val="bg1"/>
          </a:solidFill>
        </p:grpSpPr>
        <p:sp>
          <p:nvSpPr>
            <p:cNvPr id="93" name="正方形/長方形 92"/>
            <p:cNvSpPr/>
            <p:nvPr/>
          </p:nvSpPr>
          <p:spPr>
            <a:xfrm>
              <a:off x="6370655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6903218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435781" y="442127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7968344" y="442126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グループ化 96"/>
          <p:cNvGrpSpPr/>
          <p:nvPr/>
        </p:nvGrpSpPr>
        <p:grpSpPr>
          <a:xfrm>
            <a:off x="9465538" y="3822106"/>
            <a:ext cx="2130252" cy="542613"/>
            <a:chOff x="6370655" y="442126"/>
            <a:chExt cx="2130252" cy="542613"/>
          </a:xfrm>
          <a:solidFill>
            <a:schemeClr val="bg1"/>
          </a:solidFill>
        </p:grpSpPr>
        <p:sp>
          <p:nvSpPr>
            <p:cNvPr id="98" name="正方形/長方形 97"/>
            <p:cNvSpPr/>
            <p:nvPr/>
          </p:nvSpPr>
          <p:spPr>
            <a:xfrm>
              <a:off x="6370655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正方形/長方形 98"/>
            <p:cNvSpPr/>
            <p:nvPr/>
          </p:nvSpPr>
          <p:spPr>
            <a:xfrm>
              <a:off x="6903218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正方形/長方形 99"/>
            <p:cNvSpPr/>
            <p:nvPr/>
          </p:nvSpPr>
          <p:spPr>
            <a:xfrm>
              <a:off x="7435781" y="442127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正方形/長方形 100"/>
            <p:cNvSpPr/>
            <p:nvPr/>
          </p:nvSpPr>
          <p:spPr>
            <a:xfrm>
              <a:off x="7968344" y="442126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グループ化 101"/>
          <p:cNvGrpSpPr/>
          <p:nvPr/>
        </p:nvGrpSpPr>
        <p:grpSpPr>
          <a:xfrm>
            <a:off x="9475587" y="4445104"/>
            <a:ext cx="2130252" cy="542613"/>
            <a:chOff x="6370655" y="442126"/>
            <a:chExt cx="2130252" cy="542613"/>
          </a:xfrm>
          <a:solidFill>
            <a:schemeClr val="bg1"/>
          </a:solidFill>
        </p:grpSpPr>
        <p:sp>
          <p:nvSpPr>
            <p:cNvPr id="103" name="正方形/長方形 102"/>
            <p:cNvSpPr/>
            <p:nvPr/>
          </p:nvSpPr>
          <p:spPr>
            <a:xfrm>
              <a:off x="6370655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6903218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7435781" y="442127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7968344" y="442126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グループ化 106"/>
          <p:cNvGrpSpPr/>
          <p:nvPr/>
        </p:nvGrpSpPr>
        <p:grpSpPr>
          <a:xfrm>
            <a:off x="9475587" y="5058054"/>
            <a:ext cx="2130252" cy="542613"/>
            <a:chOff x="6370655" y="442126"/>
            <a:chExt cx="2130252" cy="542613"/>
          </a:xfrm>
          <a:solidFill>
            <a:schemeClr val="bg1"/>
          </a:solidFill>
        </p:grpSpPr>
        <p:sp>
          <p:nvSpPr>
            <p:cNvPr id="108" name="正方形/長方形 107"/>
            <p:cNvSpPr/>
            <p:nvPr/>
          </p:nvSpPr>
          <p:spPr>
            <a:xfrm>
              <a:off x="6370655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6903218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7435781" y="442127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11" name="正方形/長方形 110"/>
            <p:cNvSpPr/>
            <p:nvPr/>
          </p:nvSpPr>
          <p:spPr>
            <a:xfrm>
              <a:off x="7968344" y="442126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tx1"/>
                  </a:solidFill>
                </a:rPr>
                <a:t>0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2" name="グループ化 111"/>
          <p:cNvGrpSpPr/>
          <p:nvPr/>
        </p:nvGrpSpPr>
        <p:grpSpPr>
          <a:xfrm>
            <a:off x="9485636" y="5681052"/>
            <a:ext cx="2130252" cy="542613"/>
            <a:chOff x="6370655" y="442126"/>
            <a:chExt cx="2130252" cy="542613"/>
          </a:xfrm>
          <a:solidFill>
            <a:schemeClr val="bg1"/>
          </a:solidFill>
        </p:grpSpPr>
        <p:sp>
          <p:nvSpPr>
            <p:cNvPr id="113" name="正方形/長方形 112"/>
            <p:cNvSpPr/>
            <p:nvPr/>
          </p:nvSpPr>
          <p:spPr>
            <a:xfrm>
              <a:off x="6370655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6903218" y="442128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15" name="正方形/長方形 114"/>
            <p:cNvSpPr/>
            <p:nvPr/>
          </p:nvSpPr>
          <p:spPr>
            <a:xfrm>
              <a:off x="7435781" y="442127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7968344" y="442126"/>
              <a:ext cx="532563" cy="542611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7" name="テキスト ボックス 116"/>
          <p:cNvSpPr txBox="1"/>
          <p:nvPr/>
        </p:nvSpPr>
        <p:spPr>
          <a:xfrm>
            <a:off x="103447" y="1973057"/>
            <a:ext cx="629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4Qubit</a:t>
            </a:r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は</a:t>
            </a:r>
            <a:r>
              <a:rPr kumimoji="1" lang="en-US" altLang="ja-JP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r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の状態を同時に保持する。</a:t>
            </a:r>
          </a:p>
        </p:txBody>
      </p:sp>
      <p:pic>
        <p:nvPicPr>
          <p:cNvPr id="118" name="図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" y="2696688"/>
            <a:ext cx="5832390" cy="2118008"/>
          </a:xfrm>
          <a:prstGeom prst="rect">
            <a:avLst/>
          </a:prstGeom>
        </p:spPr>
      </p:pic>
      <p:sp>
        <p:nvSpPr>
          <p:cNvPr id="121" name="テキスト ボックス 120"/>
          <p:cNvSpPr txBox="1"/>
          <p:nvPr/>
        </p:nvSpPr>
        <p:spPr>
          <a:xfrm>
            <a:off x="6581666" y="1422724"/>
            <a:ext cx="34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①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6591710" y="2043109"/>
            <a:ext cx="34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②</a:t>
            </a: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6601759" y="2666107"/>
            <a:ext cx="34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③</a:t>
            </a:r>
            <a:endParaRPr kumimoji="1" lang="ja-JP" altLang="en-US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6611806" y="3268511"/>
            <a:ext cx="34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④</a:t>
            </a:r>
            <a:endParaRPr kumimoji="1" lang="ja-JP" altLang="en-US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6621855" y="3904077"/>
            <a:ext cx="34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⑤</a:t>
            </a:r>
            <a:endParaRPr kumimoji="1" lang="ja-JP" altLang="en-US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6621855" y="4537122"/>
            <a:ext cx="34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⑥</a:t>
            </a:r>
            <a:endParaRPr kumimoji="1" lang="ja-JP" altLang="en-US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6625201" y="5141577"/>
            <a:ext cx="34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⑦</a:t>
            </a:r>
            <a:endParaRPr kumimoji="1" lang="ja-JP" altLang="en-US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8" name="テキスト ボックス 127"/>
          <p:cNvSpPr txBox="1"/>
          <p:nvPr/>
        </p:nvSpPr>
        <p:spPr>
          <a:xfrm>
            <a:off x="6618508" y="5758403"/>
            <a:ext cx="34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⑧</a:t>
            </a:r>
            <a:endParaRPr kumimoji="1" lang="ja-JP" altLang="en-US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9" name="左矢印 128"/>
          <p:cNvSpPr/>
          <p:nvPr/>
        </p:nvSpPr>
        <p:spPr>
          <a:xfrm>
            <a:off x="5799563" y="3152230"/>
            <a:ext cx="730185" cy="1215851"/>
          </a:xfrm>
          <a:prstGeom prst="leftArrow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9073656" y="1453305"/>
            <a:ext cx="34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⑨</a:t>
            </a:r>
            <a:endParaRPr kumimoji="1" lang="ja-JP" altLang="en-US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1" name="テキスト ボックス 130"/>
          <p:cNvSpPr txBox="1"/>
          <p:nvPr/>
        </p:nvSpPr>
        <p:spPr>
          <a:xfrm>
            <a:off x="9083700" y="2073690"/>
            <a:ext cx="34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⑩</a:t>
            </a:r>
            <a:endParaRPr kumimoji="1" lang="ja-JP" altLang="en-US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9093749" y="2696688"/>
            <a:ext cx="34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⑪</a:t>
            </a:r>
            <a:endParaRPr kumimoji="1" lang="ja-JP" altLang="en-US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9103796" y="3299092"/>
            <a:ext cx="34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⑫</a:t>
            </a:r>
            <a:endParaRPr lang="en-US" altLang="ja-JP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9113845" y="3934658"/>
            <a:ext cx="34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⑬</a:t>
            </a:r>
            <a:endParaRPr kumimoji="1" lang="ja-JP" altLang="en-US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9113845" y="4567703"/>
            <a:ext cx="34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⑭</a:t>
            </a:r>
            <a:endParaRPr kumimoji="1" lang="ja-JP" altLang="en-US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6" name="テキスト ボックス 135"/>
          <p:cNvSpPr txBox="1"/>
          <p:nvPr/>
        </p:nvSpPr>
        <p:spPr>
          <a:xfrm>
            <a:off x="9117191" y="5172158"/>
            <a:ext cx="34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⑮</a:t>
            </a:r>
            <a:endParaRPr lang="en-US" altLang="ja-JP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テキスト ボックス 136"/>
          <p:cNvSpPr txBox="1"/>
          <p:nvPr/>
        </p:nvSpPr>
        <p:spPr>
          <a:xfrm>
            <a:off x="9110498" y="5788984"/>
            <a:ext cx="34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⑯</a:t>
            </a:r>
            <a:endParaRPr kumimoji="1" lang="ja-JP" altLang="en-US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/>
          <p:cNvSpPr/>
          <p:nvPr/>
        </p:nvSpPr>
        <p:spPr>
          <a:xfrm>
            <a:off x="6847163" y="1078310"/>
            <a:ext cx="6639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1Qubit</a:t>
            </a:r>
            <a:endParaRPr lang="ja-JP" altLang="en-US" sz="105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/>
          <p:cNvSpPr/>
          <p:nvPr/>
        </p:nvSpPr>
        <p:spPr>
          <a:xfrm>
            <a:off x="7379340" y="1078310"/>
            <a:ext cx="6639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2Qubit</a:t>
            </a:r>
            <a:endParaRPr lang="ja-JP" altLang="en-US" sz="105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/>
          <p:cNvSpPr/>
          <p:nvPr/>
        </p:nvSpPr>
        <p:spPr>
          <a:xfrm>
            <a:off x="7942829" y="1078310"/>
            <a:ext cx="6639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3Qubit</a:t>
            </a:r>
            <a:endParaRPr lang="ja-JP" altLang="en-US" sz="105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/>
          <p:cNvSpPr/>
          <p:nvPr/>
        </p:nvSpPr>
        <p:spPr>
          <a:xfrm>
            <a:off x="8465343" y="1077581"/>
            <a:ext cx="6639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4Qubit</a:t>
            </a:r>
            <a:endParaRPr lang="ja-JP" altLang="en-US" sz="105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/>
          <p:cNvSpPr/>
          <p:nvPr/>
        </p:nvSpPr>
        <p:spPr>
          <a:xfrm>
            <a:off x="9335606" y="1078087"/>
            <a:ext cx="6639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1Qubit</a:t>
            </a:r>
            <a:endParaRPr lang="ja-JP" altLang="en-US" sz="105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/>
          <p:cNvSpPr/>
          <p:nvPr/>
        </p:nvSpPr>
        <p:spPr>
          <a:xfrm>
            <a:off x="9867783" y="1078087"/>
            <a:ext cx="6639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2Qubit</a:t>
            </a:r>
            <a:endParaRPr lang="ja-JP" altLang="en-US" sz="105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/>
          <p:cNvSpPr/>
          <p:nvPr/>
        </p:nvSpPr>
        <p:spPr>
          <a:xfrm>
            <a:off x="10431272" y="1078087"/>
            <a:ext cx="6639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3Qubit</a:t>
            </a:r>
            <a:endParaRPr lang="ja-JP" altLang="en-US" sz="105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10953786" y="1087406"/>
            <a:ext cx="6639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4Qubit</a:t>
            </a:r>
            <a:endParaRPr lang="ja-JP" altLang="en-US" sz="105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74316B-9E78-4073-940A-D876DE9936CD}"/>
              </a:ext>
            </a:extLst>
          </p:cNvPr>
          <p:cNvSpPr txBox="1"/>
          <p:nvPr/>
        </p:nvSpPr>
        <p:spPr>
          <a:xfrm>
            <a:off x="491613" y="1275749"/>
            <a:ext cx="556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量子ビットのことを </a:t>
            </a:r>
            <a:r>
              <a:rPr lang="en-US" altLang="ja-JP" sz="3200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Qubit </a:t>
            </a:r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とも言います。</a:t>
            </a:r>
            <a:endParaRPr kumimoji="1" lang="ja-JP" altLang="en-US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BBB15386-2B42-4141-9A89-EE9072C66F33}"/>
              </a:ext>
            </a:extLst>
          </p:cNvPr>
          <p:cNvSpPr txBox="1"/>
          <p:nvPr/>
        </p:nvSpPr>
        <p:spPr>
          <a:xfrm>
            <a:off x="216283" y="5188214"/>
            <a:ext cx="5566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量子暗号は、</a:t>
            </a:r>
            <a:r>
              <a:rPr lang="en-US" altLang="ja-JP" sz="3200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Qubit </a:t>
            </a:r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を光子に乗せて</a:t>
            </a:r>
            <a:endParaRPr lang="en-US" altLang="ja-JP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送受信します。</a:t>
            </a:r>
            <a:endParaRPr kumimoji="1" lang="ja-JP" altLang="en-US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2840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0" y="468055"/>
            <a:ext cx="121919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9600" b="1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量子鍵</a:t>
            </a:r>
            <a:r>
              <a:rPr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を通信者同士で共有する必要あり。</a:t>
            </a:r>
            <a:endParaRPr lang="en-US" altLang="ja-JP" sz="96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他者には絶対、</a:t>
            </a:r>
            <a:endParaRPr lang="en-US" altLang="ja-JP" sz="96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漏洩してはならない。</a:t>
            </a:r>
            <a:endParaRPr kumimoji="1" lang="ja-JP" altLang="en-US" sz="96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8695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1606684" y="6490942"/>
            <a:ext cx="5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09"/>
            <a:ext cx="939467" cy="86746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A82113-3C01-47FC-86B8-E94DE90496C3}"/>
              </a:ext>
            </a:extLst>
          </p:cNvPr>
          <p:cNvSpPr txBox="1"/>
          <p:nvPr/>
        </p:nvSpPr>
        <p:spPr>
          <a:xfrm>
            <a:off x="3646033" y="192887"/>
            <a:ext cx="484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solidFill>
                  <a:srgbClr val="C00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量子</a:t>
            </a:r>
            <a:r>
              <a:rPr kumimoji="1" lang="ja-JP" altLang="en-US" sz="28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暗号通信</a:t>
            </a:r>
            <a:r>
              <a:rPr lang="ja-JP" altLang="en-US" sz="28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～</a:t>
            </a:r>
            <a:r>
              <a:rPr kumimoji="1" lang="ja-JP" altLang="en-US" sz="28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「譬え話」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5D356A1-8585-485F-B9E7-76A1509D78D7}"/>
              </a:ext>
            </a:extLst>
          </p:cNvPr>
          <p:cNvSpPr txBox="1"/>
          <p:nvPr/>
        </p:nvSpPr>
        <p:spPr>
          <a:xfrm>
            <a:off x="1521114" y="322165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森格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F735F3D-0104-403F-B1AD-2414FFF879F7}"/>
              </a:ext>
            </a:extLst>
          </p:cNvPr>
          <p:cNvSpPr txBox="1"/>
          <p:nvPr/>
        </p:nvSpPr>
        <p:spPr>
          <a:xfrm>
            <a:off x="9184226" y="2892749"/>
            <a:ext cx="2422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旧三井物産</a:t>
            </a:r>
            <a:endParaRPr kumimoji="1" lang="en-US" altLang="ja-JP" sz="2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上海支店長邸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00016D1-5550-46DC-96C1-53C173DC0674}"/>
              </a:ext>
            </a:extLst>
          </p:cNvPr>
          <p:cNvSpPr txBox="1"/>
          <p:nvPr/>
        </p:nvSpPr>
        <p:spPr>
          <a:xfrm>
            <a:off x="8746954" y="3804600"/>
            <a:ext cx="30023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旧三井物産上海支店（瑞金二路</a:t>
            </a:r>
            <a:r>
              <a:rPr lang="en-US" altLang="ja-JP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118</a:t>
            </a:r>
            <a:r>
              <a:rPr lang="ja-JP" altLang="en-US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号</a:t>
            </a:r>
            <a:r>
              <a:rPr lang="en-US" altLang="ja-JP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r>
            <a:r>
              <a:rPr lang="ja-JP" altLang="en-US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号楼）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B2342A1-6500-431F-BC94-9C11C42601AA}"/>
              </a:ext>
            </a:extLst>
          </p:cNvPr>
          <p:cNvSpPr txBox="1"/>
          <p:nvPr/>
        </p:nvSpPr>
        <p:spPr>
          <a:xfrm>
            <a:off x="8509894" y="6249404"/>
            <a:ext cx="3884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（出典）上海今様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http://shanghaiimayou.blog.fc2.com/blog-entry-22.html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7405EB9-4A61-4D25-9CB6-F6BA7F96828A}"/>
              </a:ext>
            </a:extLst>
          </p:cNvPr>
          <p:cNvSpPr txBox="1"/>
          <p:nvPr/>
        </p:nvSpPr>
        <p:spPr>
          <a:xfrm>
            <a:off x="5063327" y="1824356"/>
            <a:ext cx="221157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同じ</a:t>
            </a:r>
            <a:r>
              <a:rPr lang="ja-JP" altLang="en-US" sz="2000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乱数表</a:t>
            </a:r>
            <a:r>
              <a:rPr kumimoji="1" lang="ja-JP" altLang="en-US" sz="20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配信！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B767486-4829-4B1C-B603-075D8FBD8B3E}"/>
              </a:ext>
            </a:extLst>
          </p:cNvPr>
          <p:cNvGrpSpPr/>
          <p:nvPr/>
        </p:nvGrpSpPr>
        <p:grpSpPr>
          <a:xfrm>
            <a:off x="5245667" y="1138504"/>
            <a:ext cx="1700665" cy="701911"/>
            <a:chOff x="4719145" y="2268071"/>
            <a:chExt cx="1700665" cy="701911"/>
          </a:xfrm>
        </p:grpSpPr>
        <p:sp>
          <p:nvSpPr>
            <p:cNvPr id="11" name="月 10">
              <a:extLst>
                <a:ext uri="{FF2B5EF4-FFF2-40B4-BE49-F238E27FC236}">
                  <a16:creationId xmlns:a16="http://schemas.microsoft.com/office/drawing/2014/main" id="{A9D3F085-2011-40AF-B109-EAE2F0CBACB5}"/>
                </a:ext>
              </a:extLst>
            </p:cNvPr>
            <p:cNvSpPr/>
            <p:nvPr/>
          </p:nvSpPr>
          <p:spPr>
            <a:xfrm rot="5565398">
              <a:off x="5446019" y="2679367"/>
              <a:ext cx="262122" cy="319108"/>
            </a:xfrm>
            <a:prstGeom prst="moon">
              <a:avLst>
                <a:gd name="adj" fmla="val 509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六角形 1">
              <a:extLst>
                <a:ext uri="{FF2B5EF4-FFF2-40B4-BE49-F238E27FC236}">
                  <a16:creationId xmlns:a16="http://schemas.microsoft.com/office/drawing/2014/main" id="{43D3951D-A429-49A2-9675-44A925BA8128}"/>
                </a:ext>
              </a:extLst>
            </p:cNvPr>
            <p:cNvSpPr/>
            <p:nvPr/>
          </p:nvSpPr>
          <p:spPr>
            <a:xfrm>
              <a:off x="5387788" y="2519082"/>
              <a:ext cx="367553" cy="304791"/>
            </a:xfrm>
            <a:prstGeom prst="hexagon">
              <a:avLst/>
            </a:prstGeom>
            <a:solidFill>
              <a:srgbClr val="00206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矢印: 五方向 3">
              <a:extLst>
                <a:ext uri="{FF2B5EF4-FFF2-40B4-BE49-F238E27FC236}">
                  <a16:creationId xmlns:a16="http://schemas.microsoft.com/office/drawing/2014/main" id="{16D4CEE2-5C1B-424C-A710-491CDCCC7B30}"/>
                </a:ext>
              </a:extLst>
            </p:cNvPr>
            <p:cNvSpPr/>
            <p:nvPr/>
          </p:nvSpPr>
          <p:spPr>
            <a:xfrm>
              <a:off x="4719145" y="2604243"/>
              <a:ext cx="668643" cy="134468"/>
            </a:xfrm>
            <a:prstGeom prst="homePlate">
              <a:avLst/>
            </a:prstGeom>
            <a:solidFill>
              <a:srgbClr val="FFC000"/>
            </a:solidFill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C00DD04D-766E-4FFE-A01C-C645B1474C4C}"/>
                </a:ext>
              </a:extLst>
            </p:cNvPr>
            <p:cNvCxnSpPr>
              <a:endCxn id="2" idx="4"/>
            </p:cNvCxnSpPr>
            <p:nvPr/>
          </p:nvCxnSpPr>
          <p:spPr>
            <a:xfrm>
              <a:off x="5387788" y="2268071"/>
              <a:ext cx="76198" cy="251011"/>
            </a:xfrm>
            <a:prstGeom prst="line">
              <a:avLst/>
            </a:prstGeom>
            <a:ln>
              <a:solidFill>
                <a:srgbClr val="FF66CC"/>
              </a:solidFill>
              <a:headEnd type="diamond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DA496918-56C6-4478-8133-4194D41725DF}"/>
                </a:ext>
              </a:extLst>
            </p:cNvPr>
            <p:cNvCxnSpPr>
              <a:endCxn id="2" idx="5"/>
            </p:cNvCxnSpPr>
            <p:nvPr/>
          </p:nvCxnSpPr>
          <p:spPr>
            <a:xfrm flipH="1">
              <a:off x="5679143" y="2268071"/>
              <a:ext cx="76198" cy="251011"/>
            </a:xfrm>
            <a:prstGeom prst="line">
              <a:avLst/>
            </a:prstGeom>
            <a:ln>
              <a:solidFill>
                <a:srgbClr val="FF66CC"/>
              </a:solidFill>
              <a:headEnd type="diamond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矢印: 五方向 45">
              <a:extLst>
                <a:ext uri="{FF2B5EF4-FFF2-40B4-BE49-F238E27FC236}">
                  <a16:creationId xmlns:a16="http://schemas.microsoft.com/office/drawing/2014/main" id="{797F0413-C723-44E0-909B-008ADC07AF3C}"/>
                </a:ext>
              </a:extLst>
            </p:cNvPr>
            <p:cNvSpPr/>
            <p:nvPr/>
          </p:nvSpPr>
          <p:spPr>
            <a:xfrm rot="10800000">
              <a:off x="5751167" y="2604305"/>
              <a:ext cx="668643" cy="134468"/>
            </a:xfrm>
            <a:prstGeom prst="homePlate">
              <a:avLst/>
            </a:prstGeom>
            <a:solidFill>
              <a:srgbClr val="FFC000"/>
            </a:solidFill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スマイル 4">
              <a:extLst>
                <a:ext uri="{FF2B5EF4-FFF2-40B4-BE49-F238E27FC236}">
                  <a16:creationId xmlns:a16="http://schemas.microsoft.com/office/drawing/2014/main" id="{5AD1D1FF-4F7A-4484-BCBE-74AA5DEFA998}"/>
                </a:ext>
              </a:extLst>
            </p:cNvPr>
            <p:cNvSpPr/>
            <p:nvPr/>
          </p:nvSpPr>
          <p:spPr>
            <a:xfrm>
              <a:off x="5438021" y="2549214"/>
              <a:ext cx="255495" cy="251012"/>
            </a:xfrm>
            <a:prstGeom prst="smileyFac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FA029DB1-8563-4838-B8C4-55BE85190506}"/>
              </a:ext>
            </a:extLst>
          </p:cNvPr>
          <p:cNvSpPr txBox="1"/>
          <p:nvPr/>
        </p:nvSpPr>
        <p:spPr>
          <a:xfrm>
            <a:off x="5683213" y="861762"/>
            <a:ext cx="7709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人工衛星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CBC29FA-0D97-4767-92F3-A72A938F6E58}"/>
              </a:ext>
            </a:extLst>
          </p:cNvPr>
          <p:cNvCxnSpPr>
            <a:cxnSpLocks/>
            <a:stCxn id="43" idx="1"/>
            <a:endCxn id="1032" idx="3"/>
          </p:cNvCxnSpPr>
          <p:nvPr/>
        </p:nvCxnSpPr>
        <p:spPr>
          <a:xfrm flipH="1" flipV="1">
            <a:off x="2968951" y="1904431"/>
            <a:ext cx="2094376" cy="11998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89BB844-35BA-42EF-9570-86EBB6DFAFB2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7274899" y="1847937"/>
            <a:ext cx="2132984" cy="17647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0EF8B4F-BF23-4D13-A159-D7E7764CF185}"/>
              </a:ext>
            </a:extLst>
          </p:cNvPr>
          <p:cNvSpPr txBox="1"/>
          <p:nvPr/>
        </p:nvSpPr>
        <p:spPr>
          <a:xfrm>
            <a:off x="6269257" y="1437687"/>
            <a:ext cx="7709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太陽光パネル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DA5F8980-08ED-4741-B234-F4E5A2880C0E}"/>
              </a:ext>
            </a:extLst>
          </p:cNvPr>
          <p:cNvSpPr txBox="1"/>
          <p:nvPr/>
        </p:nvSpPr>
        <p:spPr>
          <a:xfrm>
            <a:off x="5181039" y="1437446"/>
            <a:ext cx="7709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太陽光パネル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86E4A38E-ADF6-4D50-B4A1-E85C80621CAA}"/>
              </a:ext>
            </a:extLst>
          </p:cNvPr>
          <p:cNvSpPr txBox="1"/>
          <p:nvPr/>
        </p:nvSpPr>
        <p:spPr>
          <a:xfrm>
            <a:off x="3764785" y="3707774"/>
            <a:ext cx="4183542" cy="7078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通信文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</a:p>
          <a:p>
            <a:pPr algn="ctr"/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バルチック艦隊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を探せ！</a:t>
            </a:r>
            <a:endParaRPr kumimoji="1" lang="ja-JP" altLang="en-US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矢印: 右 51">
            <a:extLst>
              <a:ext uri="{FF2B5EF4-FFF2-40B4-BE49-F238E27FC236}">
                <a16:creationId xmlns:a16="http://schemas.microsoft.com/office/drawing/2014/main" id="{0C9919B9-1DB8-46C1-AF01-24CE8AECB6D1}"/>
              </a:ext>
            </a:extLst>
          </p:cNvPr>
          <p:cNvSpPr/>
          <p:nvPr/>
        </p:nvSpPr>
        <p:spPr>
          <a:xfrm rot="10800000">
            <a:off x="3000873" y="3804531"/>
            <a:ext cx="674656" cy="553815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矢印: 右 61">
            <a:extLst>
              <a:ext uri="{FF2B5EF4-FFF2-40B4-BE49-F238E27FC236}">
                <a16:creationId xmlns:a16="http://schemas.microsoft.com/office/drawing/2014/main" id="{4DFB508A-4BDF-419A-9990-C8E268E89735}"/>
              </a:ext>
            </a:extLst>
          </p:cNvPr>
          <p:cNvSpPr/>
          <p:nvPr/>
        </p:nvSpPr>
        <p:spPr>
          <a:xfrm rot="10800000">
            <a:off x="7970354" y="3804531"/>
            <a:ext cx="713079" cy="553815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1">
            <a:extLst>
              <a:ext uri="{FF2B5EF4-FFF2-40B4-BE49-F238E27FC236}">
                <a16:creationId xmlns:a16="http://schemas.microsoft.com/office/drawing/2014/main" id="{88AAA900-EF8A-41E3-BE39-850811F3D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419" y="1259379"/>
            <a:ext cx="935038" cy="125888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図 1">
            <a:extLst>
              <a:ext uri="{FF2B5EF4-FFF2-40B4-BE49-F238E27FC236}">
                <a16:creationId xmlns:a16="http://schemas.microsoft.com/office/drawing/2014/main" id="{544F0EE0-27E3-443A-A679-3F216BBD5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059" y="1259379"/>
            <a:ext cx="935038" cy="125888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0FEBCD53-DC58-40D2-853D-3F5FC818AFBA}"/>
              </a:ext>
            </a:extLst>
          </p:cNvPr>
          <p:cNvSpPr txBox="1"/>
          <p:nvPr/>
        </p:nvSpPr>
        <p:spPr>
          <a:xfrm>
            <a:off x="4161885" y="2838942"/>
            <a:ext cx="376992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u="sng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暗号鍵</a:t>
            </a:r>
            <a:r>
              <a:rPr lang="ja-JP" altLang="en-US" sz="2800" b="1" u="sng" dirty="0">
                <a:solidFill>
                  <a:srgbClr val="7030A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2800" b="1" u="sng" dirty="0">
                <a:solidFill>
                  <a:srgbClr val="7030A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or </a:t>
            </a:r>
            <a:r>
              <a:rPr lang="ja-JP" altLang="en-US" sz="2800" b="1" u="sng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量子鍵</a:t>
            </a:r>
            <a:endParaRPr kumimoji="1" lang="ja-JP" altLang="en-US" sz="2800" b="1" u="sng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1" name="矢印: 下 60">
            <a:extLst>
              <a:ext uri="{FF2B5EF4-FFF2-40B4-BE49-F238E27FC236}">
                <a16:creationId xmlns:a16="http://schemas.microsoft.com/office/drawing/2014/main" id="{CA25BCA1-9C0C-4F63-8B15-7750445AA3A4}"/>
              </a:ext>
            </a:extLst>
          </p:cNvPr>
          <p:cNvSpPr/>
          <p:nvPr/>
        </p:nvSpPr>
        <p:spPr>
          <a:xfrm>
            <a:off x="5694466" y="2256650"/>
            <a:ext cx="818272" cy="660786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9CAD0D-0AD8-4378-813E-2AEDFA367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937" y="4024243"/>
            <a:ext cx="3006743" cy="225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7945DFA-28D6-4BE6-94B5-9707FF3D1789}"/>
              </a:ext>
            </a:extLst>
          </p:cNvPr>
          <p:cNvSpPr txBox="1"/>
          <p:nvPr/>
        </p:nvSpPr>
        <p:spPr>
          <a:xfrm>
            <a:off x="1588182" y="3109904"/>
            <a:ext cx="1120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つとむ</a:t>
            </a:r>
          </a:p>
        </p:txBody>
      </p:sp>
      <p:pic>
        <p:nvPicPr>
          <p:cNvPr id="17" name="Picture 6" descr="新しいウィンドウで写真1の拡大画像を開きます">
            <a:extLst>
              <a:ext uri="{FF2B5EF4-FFF2-40B4-BE49-F238E27FC236}">
                <a16:creationId xmlns:a16="http://schemas.microsoft.com/office/drawing/2014/main" id="{C6A4C23A-F58C-4438-8F56-76A1BE0A8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455" y="440935"/>
            <a:ext cx="19050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6283CC8-1241-4B75-BDCE-6FAE0591DE5B}"/>
              </a:ext>
            </a:extLst>
          </p:cNvPr>
          <p:cNvSpPr txBox="1"/>
          <p:nvPr/>
        </p:nvSpPr>
        <p:spPr>
          <a:xfrm>
            <a:off x="9209074" y="-17152"/>
            <a:ext cx="2372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山本条太郎　上海支店長</a:t>
            </a:r>
            <a:endParaRPr lang="en-US" altLang="ja-JP" sz="1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三井物産、満鉄総裁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6ED3DC9-1DD9-4E38-A39F-4D62876AC76B}"/>
              </a:ext>
            </a:extLst>
          </p:cNvPr>
          <p:cNvSpPr txBox="1"/>
          <p:nvPr/>
        </p:nvSpPr>
        <p:spPr>
          <a:xfrm>
            <a:off x="790005" y="1529891"/>
            <a:ext cx="338554" cy="18986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ja-JP" altLang="en-US" sz="1000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（出典）国立国会図書館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DE60369-4933-4DF4-9FAD-F843A30B92D2}"/>
              </a:ext>
            </a:extLst>
          </p:cNvPr>
          <p:cNvSpPr txBox="1"/>
          <p:nvPr/>
        </p:nvSpPr>
        <p:spPr>
          <a:xfrm>
            <a:off x="946159" y="395157"/>
            <a:ext cx="2098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三井物産、外務政務次官</a:t>
            </a:r>
          </a:p>
        </p:txBody>
      </p:sp>
      <p:pic>
        <p:nvPicPr>
          <p:cNvPr id="1032" name="Picture 8" descr="新しいウィンドウで写真1の拡大画像を開きます">
            <a:extLst>
              <a:ext uri="{FF2B5EF4-FFF2-40B4-BE49-F238E27FC236}">
                <a16:creationId xmlns:a16="http://schemas.microsoft.com/office/drawing/2014/main" id="{CC49026C-9B65-41B2-99F1-AAC49E3DF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51" y="666181"/>
            <a:ext cx="19050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洋上の点―情報戦略家森恪の半生 (中公文庫 A 154-3) | 小島 直記 |本 | 通販 | Amazon">
            <a:extLst>
              <a:ext uri="{FF2B5EF4-FFF2-40B4-BE49-F238E27FC236}">
                <a16:creationId xmlns:a16="http://schemas.microsoft.com/office/drawing/2014/main" id="{5B7280BA-92A5-4FA1-88FD-1A8779FF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89" y="3759768"/>
            <a:ext cx="1951323" cy="276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FC5B0A1-AA21-4605-89E1-5F33EF1AD64D}"/>
              </a:ext>
            </a:extLst>
          </p:cNvPr>
          <p:cNvSpPr txBox="1"/>
          <p:nvPr/>
        </p:nvSpPr>
        <p:spPr>
          <a:xfrm>
            <a:off x="3778244" y="4555377"/>
            <a:ext cx="4183542" cy="11387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通信文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</a:p>
          <a:p>
            <a:pPr algn="ctr"/>
            <a:r>
              <a:rPr kumimoji="1" lang="ja-JP" altLang="en-US" sz="28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敵艦見ゆ</a:t>
            </a:r>
            <a:endParaRPr kumimoji="1" lang="en-US" altLang="ja-JP" sz="2800" b="1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バシー</a:t>
            </a:r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海峡から東支那海へ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5EAFD63E-ACA9-4A5C-86C4-AEAC9C45C99A}"/>
              </a:ext>
            </a:extLst>
          </p:cNvPr>
          <p:cNvSpPr txBox="1"/>
          <p:nvPr/>
        </p:nvSpPr>
        <p:spPr>
          <a:xfrm>
            <a:off x="11316978" y="1262065"/>
            <a:ext cx="338554" cy="18986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ja-JP" altLang="en-US" sz="1000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（出典）国立国会図書館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AFE1FBC4-B59C-430E-86CD-EEBEB05FBDE5}"/>
              </a:ext>
            </a:extLst>
          </p:cNvPr>
          <p:cNvSpPr txBox="1"/>
          <p:nvPr/>
        </p:nvSpPr>
        <p:spPr>
          <a:xfrm>
            <a:off x="1063951" y="6512258"/>
            <a:ext cx="19281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（出典）</a:t>
            </a:r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Amazon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矢印: 右 53">
            <a:extLst>
              <a:ext uri="{FF2B5EF4-FFF2-40B4-BE49-F238E27FC236}">
                <a16:creationId xmlns:a16="http://schemas.microsoft.com/office/drawing/2014/main" id="{E507F674-E859-47E4-83B1-67F9CAA774FF}"/>
              </a:ext>
            </a:extLst>
          </p:cNvPr>
          <p:cNvSpPr/>
          <p:nvPr/>
        </p:nvSpPr>
        <p:spPr>
          <a:xfrm>
            <a:off x="3051288" y="4847855"/>
            <a:ext cx="674656" cy="553815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矢印: 右 55">
            <a:extLst>
              <a:ext uri="{FF2B5EF4-FFF2-40B4-BE49-F238E27FC236}">
                <a16:creationId xmlns:a16="http://schemas.microsoft.com/office/drawing/2014/main" id="{7B0AD40F-8BB1-4ECF-9E3D-414026312F99}"/>
              </a:ext>
            </a:extLst>
          </p:cNvPr>
          <p:cNvSpPr/>
          <p:nvPr/>
        </p:nvSpPr>
        <p:spPr>
          <a:xfrm>
            <a:off x="8025709" y="4873189"/>
            <a:ext cx="674656" cy="553815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A90DBF66-6EF1-49AA-A693-519B12B64FE8}"/>
              </a:ext>
            </a:extLst>
          </p:cNvPr>
          <p:cNvSpPr txBox="1"/>
          <p:nvPr/>
        </p:nvSpPr>
        <p:spPr>
          <a:xfrm>
            <a:off x="3431457" y="6455431"/>
            <a:ext cx="50336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森格 → 山本支店長 → 日本海軍第二艦隊へ打電　→海軍省→　第一艦隊に移動命令</a:t>
            </a:r>
          </a:p>
        </p:txBody>
      </p:sp>
      <p:pic>
        <p:nvPicPr>
          <p:cNvPr id="64" name="Picture 9" descr="MCj04244660000[1]">
            <a:extLst>
              <a:ext uri="{FF2B5EF4-FFF2-40B4-BE49-F238E27FC236}">
                <a16:creationId xmlns:a16="http://schemas.microsoft.com/office/drawing/2014/main" id="{C9C7128F-A8CD-4866-B34C-1E143A444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63" y="2758888"/>
            <a:ext cx="740727" cy="6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1F55A24F-78B1-4969-B128-153C9F3560EE}"/>
              </a:ext>
            </a:extLst>
          </p:cNvPr>
          <p:cNvSpPr txBox="1"/>
          <p:nvPr/>
        </p:nvSpPr>
        <p:spPr>
          <a:xfrm>
            <a:off x="3772935" y="5840069"/>
            <a:ext cx="4183542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上海港の艀を買い占めろ！</a:t>
            </a:r>
          </a:p>
        </p:txBody>
      </p:sp>
      <p:sp>
        <p:nvSpPr>
          <p:cNvPr id="66" name="矢印: 右 65">
            <a:extLst>
              <a:ext uri="{FF2B5EF4-FFF2-40B4-BE49-F238E27FC236}">
                <a16:creationId xmlns:a16="http://schemas.microsoft.com/office/drawing/2014/main" id="{75A5FA81-6A56-4C84-84B2-FC10FCF1E3BE}"/>
              </a:ext>
            </a:extLst>
          </p:cNvPr>
          <p:cNvSpPr/>
          <p:nvPr/>
        </p:nvSpPr>
        <p:spPr>
          <a:xfrm rot="10800000">
            <a:off x="8008096" y="5809474"/>
            <a:ext cx="713079" cy="553815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矢印: 右 66">
            <a:extLst>
              <a:ext uri="{FF2B5EF4-FFF2-40B4-BE49-F238E27FC236}">
                <a16:creationId xmlns:a16="http://schemas.microsoft.com/office/drawing/2014/main" id="{2C52E956-B714-403B-BE3E-AA7A2410E804}"/>
              </a:ext>
            </a:extLst>
          </p:cNvPr>
          <p:cNvSpPr/>
          <p:nvPr/>
        </p:nvSpPr>
        <p:spPr>
          <a:xfrm rot="10800000">
            <a:off x="3013619" y="5809474"/>
            <a:ext cx="674656" cy="553815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8" name="Picture 219" descr="lock_ok">
            <a:extLst>
              <a:ext uri="{FF2B5EF4-FFF2-40B4-BE49-F238E27FC236}">
                <a16:creationId xmlns:a16="http://schemas.microsoft.com/office/drawing/2014/main" id="{C2EEB601-621C-4730-8A7F-56AAD6DE1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184" y="835764"/>
            <a:ext cx="617538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219" descr="lock_ok">
            <a:extLst>
              <a:ext uri="{FF2B5EF4-FFF2-40B4-BE49-F238E27FC236}">
                <a16:creationId xmlns:a16="http://schemas.microsoft.com/office/drawing/2014/main" id="{8BE038B7-E2B2-4AE3-8CA6-733548BD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433" y="755348"/>
            <a:ext cx="617538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3020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0" y="468055"/>
            <a:ext cx="121919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現代では、</a:t>
            </a:r>
            <a:endParaRPr lang="en-US" altLang="ja-JP" sz="96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人工衛星を使って、</a:t>
            </a:r>
            <a:endParaRPr lang="en-US" altLang="ja-JP" sz="96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安全に量子鍵の共有</a:t>
            </a:r>
            <a:endParaRPr lang="en-US" altLang="ja-JP" sz="96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が可能です。</a:t>
            </a:r>
            <a:endParaRPr kumimoji="1" lang="ja-JP" altLang="en-US" sz="96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8781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900" y="1124186"/>
            <a:ext cx="3079788" cy="2160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4" name="Shape 129"/>
          <p:cNvSpPr txBox="1">
            <a:spLocks/>
          </p:cNvSpPr>
          <p:nvPr/>
        </p:nvSpPr>
        <p:spPr bwMode="auto">
          <a:xfrm>
            <a:off x="1249729" y="783694"/>
            <a:ext cx="5219897" cy="1124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3124" tIns="33124" rIns="33124" bIns="33124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30591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861183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291779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722368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algn="l" defTabSz="843300">
              <a:spcBef>
                <a:spcPts val="0"/>
              </a:spcBef>
            </a:pPr>
            <a:r>
              <a:rPr lang="ja-JP" altLang="en-US" sz="2400" kern="0" dirty="0">
                <a:solidFill>
                  <a:prstClr val="black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ヒラギノ角ゴ Pro W6"/>
                <a:sym typeface="ヒラギノ角ゴ Pro W6"/>
              </a:rPr>
              <a:t>・衛星光通信</a:t>
            </a:r>
            <a:endParaRPr lang="en-US" altLang="ja-JP" sz="2400" kern="0" dirty="0">
              <a:solidFill>
                <a:prstClr val="black"/>
              </a:solidFill>
              <a:latin typeface="UD Digi Kyokasho NK-B" panose="02020700000000000000" pitchFamily="18" charset="-128"/>
              <a:ea typeface="UD Digi Kyokasho NK-B" panose="02020700000000000000" pitchFamily="18" charset="-128"/>
              <a:cs typeface="ヒラギノ角ゴ Pro W6"/>
              <a:sym typeface="ヒラギノ角ゴ Pro W6"/>
            </a:endParaRPr>
          </a:p>
          <a:p>
            <a:pPr algn="l" defTabSz="843300">
              <a:spcBef>
                <a:spcPts val="0"/>
              </a:spcBef>
            </a:pPr>
            <a:r>
              <a:rPr lang="en-US" altLang="ja-JP" sz="1600" kern="0" dirty="0">
                <a:solidFill>
                  <a:prstClr val="black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ヒラギノ角ゴ Pro W6"/>
                <a:sym typeface="ヒラギノ角ゴ Pro W6"/>
              </a:rPr>
              <a:t>2014</a:t>
            </a:r>
            <a:r>
              <a:rPr lang="ja-JP" altLang="en-US" sz="1600" kern="0" dirty="0">
                <a:solidFill>
                  <a:prstClr val="black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ヒラギノ角ゴ Pro W6"/>
                <a:sym typeface="ヒラギノ角ゴ Pro W6"/>
              </a:rPr>
              <a:t>年打ち上げられた小型衛星ソクラテスで光通信・量子通信実験を実施中（高度</a:t>
            </a:r>
            <a:r>
              <a:rPr lang="en-US" altLang="ja-JP" sz="1600" kern="0" dirty="0">
                <a:solidFill>
                  <a:prstClr val="black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ヒラギノ角ゴ Pro W6"/>
                <a:sym typeface="ヒラギノ角ゴ Pro W6"/>
              </a:rPr>
              <a:t>600km</a:t>
            </a:r>
            <a:r>
              <a:rPr lang="ja-JP" altLang="en-US" sz="1600" kern="0" dirty="0">
                <a:solidFill>
                  <a:prstClr val="black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ヒラギノ角ゴ Pro W6"/>
                <a:sym typeface="ヒラギノ角ゴ Pro W6"/>
              </a:rPr>
              <a:t>）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626" y="779669"/>
            <a:ext cx="1702149" cy="1706732"/>
          </a:xfrm>
          <a:prstGeom prst="rect">
            <a:avLst/>
          </a:prstGeom>
        </p:spPr>
      </p:pic>
      <p:sp>
        <p:nvSpPr>
          <p:cNvPr id="15" name="Shape 129"/>
          <p:cNvSpPr txBox="1">
            <a:spLocks/>
          </p:cNvSpPr>
          <p:nvPr/>
        </p:nvSpPr>
        <p:spPr bwMode="auto">
          <a:xfrm>
            <a:off x="3353101" y="2458160"/>
            <a:ext cx="5814227" cy="95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3124" tIns="33124" rIns="33124" bIns="33124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30591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861183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291779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722368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algn="l" defTabSz="843300">
              <a:spcBef>
                <a:spcPts val="0"/>
              </a:spcBef>
            </a:pPr>
            <a:r>
              <a:rPr lang="ja-JP" altLang="en-US" sz="2400" kern="0" dirty="0">
                <a:solidFill>
                  <a:prstClr val="black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ヒラギノ角ゴ Pro W6"/>
                <a:sym typeface="ヒラギノ角ゴ Pro W6"/>
              </a:rPr>
              <a:t>・光空間通信</a:t>
            </a:r>
            <a:endParaRPr lang="en-US" altLang="ja-JP" sz="2400" kern="0" dirty="0">
              <a:solidFill>
                <a:prstClr val="black"/>
              </a:solidFill>
              <a:latin typeface="UD Digi Kyokasho NK-B" panose="02020700000000000000" pitchFamily="18" charset="-128"/>
              <a:ea typeface="UD Digi Kyokasho NK-B" panose="02020700000000000000" pitchFamily="18" charset="-128"/>
              <a:cs typeface="ヒラギノ角ゴ Pro W6"/>
              <a:sym typeface="ヒラギノ角ゴ Pro W6"/>
            </a:endParaRPr>
          </a:p>
          <a:p>
            <a:pPr algn="l" defTabSz="843300">
              <a:spcBef>
                <a:spcPts val="0"/>
              </a:spcBef>
            </a:pPr>
            <a:r>
              <a:rPr lang="ja-JP" altLang="en-US" sz="1800" kern="0" dirty="0">
                <a:solidFill>
                  <a:prstClr val="black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Arial" pitchFamily="34" charset="0"/>
                <a:sym typeface="ヒラギノ角ゴ Pro W6"/>
              </a:rPr>
              <a:t>東京光空間テストベッド </a:t>
            </a:r>
            <a:r>
              <a:rPr lang="en-US" altLang="ja-JP" sz="1800" kern="0" dirty="0">
                <a:solidFill>
                  <a:prstClr val="black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Arial" pitchFamily="34" charset="0"/>
                <a:sym typeface="ヒラギノ角ゴ Pro W6"/>
              </a:rPr>
              <a:t>(Tokyo FSO Testbed)</a:t>
            </a:r>
            <a:r>
              <a:rPr lang="ja-JP" altLang="en-US" sz="1800" kern="0" dirty="0">
                <a:solidFill>
                  <a:prstClr val="black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Arial" pitchFamily="34" charset="0"/>
                <a:sym typeface="ヒラギノ角ゴ Pro W6"/>
              </a:rPr>
              <a:t>上で、</a:t>
            </a:r>
            <a:endParaRPr lang="en-US" altLang="ja-JP" sz="1800" kern="0" dirty="0">
              <a:solidFill>
                <a:prstClr val="black"/>
              </a:solidFill>
              <a:latin typeface="UD Digi Kyokasho NK-B" panose="02020700000000000000" pitchFamily="18" charset="-128"/>
              <a:ea typeface="UD Digi Kyokasho NK-B" panose="02020700000000000000" pitchFamily="18" charset="-128"/>
              <a:cs typeface="Arial" pitchFamily="34" charset="0"/>
              <a:sym typeface="ヒラギノ角ゴ Pro W6"/>
            </a:endParaRPr>
          </a:p>
          <a:p>
            <a:pPr algn="l" defTabSz="843300">
              <a:spcBef>
                <a:spcPts val="0"/>
              </a:spcBef>
            </a:pPr>
            <a:r>
              <a:rPr lang="ja-JP" altLang="en-US" sz="1800" kern="0" dirty="0">
                <a:solidFill>
                  <a:prstClr val="black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Arial" pitchFamily="34" charset="0"/>
                <a:sym typeface="ヒラギノ角ゴ Pro W6"/>
              </a:rPr>
              <a:t>量子鍵（暗号鍵）交換、フィールド実験を実施中</a:t>
            </a:r>
          </a:p>
        </p:txBody>
      </p:sp>
      <p:sp>
        <p:nvSpPr>
          <p:cNvPr id="16" name="Shape 129"/>
          <p:cNvSpPr txBox="1">
            <a:spLocks/>
          </p:cNvSpPr>
          <p:nvPr/>
        </p:nvSpPr>
        <p:spPr bwMode="auto">
          <a:xfrm>
            <a:off x="6156162" y="2458160"/>
            <a:ext cx="2457545" cy="295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3124" tIns="33124" rIns="33124" bIns="33124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30591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861183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291779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722368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defTabSz="843300">
              <a:spcBef>
                <a:spcPts val="0"/>
              </a:spcBef>
            </a:pPr>
            <a:r>
              <a:rPr lang="ja-JP" altLang="en-US" sz="1100" kern="0" dirty="0">
                <a:solidFill>
                  <a:prstClr val="black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ヒラギノ角ゴ Pro W6"/>
                <a:sym typeface="ヒラギノ角ゴ Pro W6"/>
              </a:rPr>
              <a:t>小型光トランスポンダ（</a:t>
            </a:r>
            <a:r>
              <a:rPr lang="en-US" altLang="ja-JP" sz="1100" kern="0" dirty="0">
                <a:solidFill>
                  <a:prstClr val="black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ヒラギノ角ゴ Pro W6"/>
                <a:sym typeface="ヒラギノ角ゴ Pro W6"/>
              </a:rPr>
              <a:t>SOTA</a:t>
            </a:r>
            <a:r>
              <a:rPr lang="ja-JP" altLang="en-US" sz="1100" kern="0" dirty="0">
                <a:solidFill>
                  <a:prstClr val="black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ヒラギノ角ゴ Pro W6"/>
                <a:sym typeface="ヒラギノ角ゴ Pro W6"/>
              </a:rPr>
              <a:t>）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031277" y="129883"/>
            <a:ext cx="6056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情報通信研究機構（</a:t>
            </a:r>
            <a:r>
              <a:rPr kumimoji="1" lang="en-US" altLang="ja-JP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NICT</a:t>
            </a:r>
            <a:r>
              <a:rPr kumimoji="1"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）の取組み</a:t>
            </a: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809"/>
            <a:ext cx="939467" cy="867464"/>
          </a:xfrm>
          <a:prstGeom prst="rect">
            <a:avLst/>
          </a:prstGeom>
        </p:spPr>
      </p:pic>
      <p:pic>
        <p:nvPicPr>
          <p:cNvPr id="20" name="Picture 29">
            <a:extLst>
              <a:ext uri="{FF2B5EF4-FFF2-40B4-BE49-F238E27FC236}">
                <a16:creationId xmlns:a16="http://schemas.microsoft.com/office/drawing/2014/main" id="{29A7C20F-C294-4138-BD6E-CE567DC7A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69626" y="3445786"/>
            <a:ext cx="1937120" cy="33619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1" name="Shape 129">
            <a:extLst>
              <a:ext uri="{FF2B5EF4-FFF2-40B4-BE49-F238E27FC236}">
                <a16:creationId xmlns:a16="http://schemas.microsoft.com/office/drawing/2014/main" id="{9BDB933E-CB3B-4366-AC4D-71B618C98FAE}"/>
              </a:ext>
            </a:extLst>
          </p:cNvPr>
          <p:cNvSpPr txBox="1">
            <a:spLocks/>
          </p:cNvSpPr>
          <p:nvPr/>
        </p:nvSpPr>
        <p:spPr bwMode="auto">
          <a:xfrm>
            <a:off x="6750367" y="3585793"/>
            <a:ext cx="1937120" cy="48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3124" tIns="33124" rIns="33124" bIns="33124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30591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861183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291779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722368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defTabSz="843300">
              <a:spcBef>
                <a:spcPts val="0"/>
              </a:spcBef>
            </a:pPr>
            <a:r>
              <a:rPr lang="en-US" altLang="ja-JP" sz="1200" kern="0" dirty="0">
                <a:solidFill>
                  <a:schemeClr val="bg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ヒラギノ角ゴ Pro W6"/>
                <a:sym typeface="ヒラギノ角ゴ Pro W6"/>
              </a:rPr>
              <a:t>NICT</a:t>
            </a:r>
            <a:r>
              <a:rPr lang="ja-JP" altLang="en-US" sz="1200" kern="0" dirty="0">
                <a:solidFill>
                  <a:schemeClr val="bg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ヒラギノ角ゴ Pro W6"/>
                <a:sym typeface="ヒラギノ角ゴ Pro W6"/>
              </a:rPr>
              <a:t>光地上局</a:t>
            </a:r>
            <a:endParaRPr lang="en-US" altLang="ja-JP" sz="1200" kern="0" dirty="0">
              <a:solidFill>
                <a:schemeClr val="bg1"/>
              </a:solidFill>
              <a:latin typeface="UD Digi Kyokasho NK-B" panose="02020700000000000000" pitchFamily="18" charset="-128"/>
              <a:ea typeface="UD Digi Kyokasho NK-B" panose="02020700000000000000" pitchFamily="18" charset="-128"/>
              <a:cs typeface="ヒラギノ角ゴ Pro W6"/>
              <a:sym typeface="ヒラギノ角ゴ Pro W6"/>
            </a:endParaRPr>
          </a:p>
          <a:p>
            <a:pPr defTabSz="843300">
              <a:spcBef>
                <a:spcPts val="0"/>
              </a:spcBef>
            </a:pPr>
            <a:r>
              <a:rPr lang="ja-JP" altLang="en-US" sz="1200" kern="0" dirty="0">
                <a:solidFill>
                  <a:schemeClr val="bg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ヒラギノ角ゴ Pro W6"/>
                <a:sym typeface="ヒラギノ角ゴ Pro W6"/>
              </a:rPr>
              <a:t>（小金井市）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F072B60-60CC-4F8D-8CDE-D7C31FC32C1C}"/>
              </a:ext>
            </a:extLst>
          </p:cNvPr>
          <p:cNvCxnSpPr>
            <a:cxnSpLocks/>
          </p:cNvCxnSpPr>
          <p:nvPr/>
        </p:nvCxnSpPr>
        <p:spPr>
          <a:xfrm>
            <a:off x="8957187" y="6469626"/>
            <a:ext cx="2920181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964DDB6-D32D-4E04-9DA0-50D74C7DAEE5}"/>
              </a:ext>
            </a:extLst>
          </p:cNvPr>
          <p:cNvSpPr txBox="1"/>
          <p:nvPr/>
        </p:nvSpPr>
        <p:spPr>
          <a:xfrm>
            <a:off x="11041828" y="37844"/>
            <a:ext cx="770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日本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BF5A3BD-4C29-402C-9B27-275CC1EE7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2739" y="285692"/>
            <a:ext cx="1369094" cy="551984"/>
          </a:xfrm>
          <a:prstGeom prst="rect">
            <a:avLst/>
          </a:prstGeom>
        </p:spPr>
      </p:pic>
      <p:pic>
        <p:nvPicPr>
          <p:cNvPr id="3074" name="Picture 2" descr="アメリカ合衆国国旗">
            <a:extLst>
              <a:ext uri="{FF2B5EF4-FFF2-40B4-BE49-F238E27FC236}">
                <a16:creationId xmlns:a16="http://schemas.microsoft.com/office/drawing/2014/main" id="{07AB5DA6-1670-49C2-8826-F562CA736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623" y="3185508"/>
            <a:ext cx="462117" cy="30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中華人民共和国国旗">
            <a:extLst>
              <a:ext uri="{FF2B5EF4-FFF2-40B4-BE49-F238E27FC236}">
                <a16:creationId xmlns:a16="http://schemas.microsoft.com/office/drawing/2014/main" id="{359FEAAC-0F87-40D3-A759-FA8AFEBCB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216" y="3185508"/>
            <a:ext cx="462116" cy="30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欧州連合 - Wikipedia">
            <a:extLst>
              <a:ext uri="{FF2B5EF4-FFF2-40B4-BE49-F238E27FC236}">
                <a16:creationId xmlns:a16="http://schemas.microsoft.com/office/drawing/2014/main" id="{BD7D8094-3019-4A94-913A-3FAC44326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808" y="3186069"/>
            <a:ext cx="462116" cy="30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pload.wikimedia.org/wikipedia/commons/9/9e/Fla...">
            <a:extLst>
              <a:ext uri="{FF2B5EF4-FFF2-40B4-BE49-F238E27FC236}">
                <a16:creationId xmlns:a16="http://schemas.microsoft.com/office/drawing/2014/main" id="{8EA2F323-9F43-4756-B3AE-8B79AC05E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049" y="842592"/>
            <a:ext cx="524474" cy="34901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09C26742-59D7-4864-94CB-0F6081CC6766}"/>
              </a:ext>
            </a:extLst>
          </p:cNvPr>
          <p:cNvCxnSpPr>
            <a:cxnSpLocks/>
            <a:stCxn id="3080" idx="2"/>
          </p:cNvCxnSpPr>
          <p:nvPr/>
        </p:nvCxnSpPr>
        <p:spPr>
          <a:xfrm>
            <a:off x="11427286" y="1191606"/>
            <a:ext cx="50028" cy="5278020"/>
          </a:xfrm>
          <a:prstGeom prst="line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7C96776-14B0-4712-BEF9-A1C4FA2BE9CD}"/>
              </a:ext>
            </a:extLst>
          </p:cNvPr>
          <p:cNvCxnSpPr>
            <a:cxnSpLocks/>
            <a:stCxn id="3074" idx="2"/>
          </p:cNvCxnSpPr>
          <p:nvPr/>
        </p:nvCxnSpPr>
        <p:spPr>
          <a:xfrm>
            <a:off x="9346682" y="3493586"/>
            <a:ext cx="34537" cy="2976040"/>
          </a:xfrm>
          <a:prstGeom prst="line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64F45D30-2AFC-4619-ACA1-53B6B2013795}"/>
              </a:ext>
            </a:extLst>
          </p:cNvPr>
          <p:cNvCxnSpPr>
            <a:cxnSpLocks/>
          </p:cNvCxnSpPr>
          <p:nvPr/>
        </p:nvCxnSpPr>
        <p:spPr>
          <a:xfrm>
            <a:off x="9967005" y="3483754"/>
            <a:ext cx="34537" cy="2976040"/>
          </a:xfrm>
          <a:prstGeom prst="line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9CA70174-6F92-40C0-A8D2-36F2132B9279}"/>
              </a:ext>
            </a:extLst>
          </p:cNvPr>
          <p:cNvCxnSpPr>
            <a:cxnSpLocks/>
          </p:cNvCxnSpPr>
          <p:nvPr/>
        </p:nvCxnSpPr>
        <p:spPr>
          <a:xfrm>
            <a:off x="10604597" y="3493586"/>
            <a:ext cx="34537" cy="2976040"/>
          </a:xfrm>
          <a:prstGeom prst="line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8F459A4-E97D-4A4C-9DC0-4964A49D0587}"/>
              </a:ext>
            </a:extLst>
          </p:cNvPr>
          <p:cNvSpPr txBox="1"/>
          <p:nvPr/>
        </p:nvSpPr>
        <p:spPr>
          <a:xfrm>
            <a:off x="8875944" y="1551365"/>
            <a:ext cx="2368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衛星⇔地上間で</a:t>
            </a:r>
            <a:endParaRPr kumimoji="1" lang="en-US" altLang="ja-JP" sz="16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algn="ctr"/>
            <a:r>
              <a:rPr kumimoji="1" lang="ja-JP" altLang="en-US" sz="16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量子鍵を安全確実に送受信できる距離</a:t>
            </a:r>
            <a:endParaRPr kumimoji="1" lang="en-US" altLang="ja-JP" sz="16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algn="ctr"/>
            <a:r>
              <a:rPr lang="ja-JP" altLang="en-US" sz="16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（イメージ）</a:t>
            </a:r>
            <a:endParaRPr kumimoji="1" lang="ja-JP" altLang="en-US" sz="16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pic>
        <p:nvPicPr>
          <p:cNvPr id="49" name="Picture 6" descr="MCj04238400000[1]">
            <a:extLst>
              <a:ext uri="{FF2B5EF4-FFF2-40B4-BE49-F238E27FC236}">
                <a16:creationId xmlns:a16="http://schemas.microsoft.com/office/drawing/2014/main" id="{60C74204-CB02-48A1-BAAE-1BC50334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615" y="341499"/>
            <a:ext cx="1096172" cy="1148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図 3">
            <a:extLst>
              <a:ext uri="{FF2B5EF4-FFF2-40B4-BE49-F238E27FC236}">
                <a16:creationId xmlns:a16="http://schemas.microsoft.com/office/drawing/2014/main" id="{B198100E-9327-4B8F-9A7D-3A63563AAC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36" y="3625662"/>
            <a:ext cx="3855244" cy="278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テキスト ボックス 18">
            <a:extLst>
              <a:ext uri="{FF2B5EF4-FFF2-40B4-BE49-F238E27FC236}">
                <a16:creationId xmlns:a16="http://schemas.microsoft.com/office/drawing/2014/main" id="{C9AA70D3-CCFD-4C6E-B2D1-E6871A334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36" y="6348636"/>
            <a:ext cx="38552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（理論的）解読不可能な高度な通信サービスを提供する。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①国防、②外交、③金融、④商社など民間企業など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テキスト ボックス 1">
            <a:extLst>
              <a:ext uri="{FF2B5EF4-FFF2-40B4-BE49-F238E27FC236}">
                <a16:creationId xmlns:a16="http://schemas.microsoft.com/office/drawing/2014/main" id="{3B600421-DF59-4D7C-949F-CDAF59ACF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7186" y="3849461"/>
            <a:ext cx="1780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ja-JP" altLang="en-US" sz="12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←地域は限定されるが、準天頂衛星でも良いかも</a:t>
            </a:r>
          </a:p>
        </p:txBody>
      </p:sp>
      <p:sp>
        <p:nvSpPr>
          <p:cNvPr id="53" name="テキスト ボックス 1">
            <a:extLst>
              <a:ext uri="{FF2B5EF4-FFF2-40B4-BE49-F238E27FC236}">
                <a16:creationId xmlns:a16="http://schemas.microsoft.com/office/drawing/2014/main" id="{17951BBD-BEC5-4143-9780-413EE837E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295" y="3699014"/>
            <a:ext cx="17808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ja-JP" altLang="en-US" sz="12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準天頂衛星に搭載される米軍光学センサー情報を暗号化して送信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47D5EED8-4075-487C-B9E5-43E65651F773}"/>
              </a:ext>
            </a:extLst>
          </p:cNvPr>
          <p:cNvSpPr txBox="1"/>
          <p:nvPr/>
        </p:nvSpPr>
        <p:spPr>
          <a:xfrm>
            <a:off x="4052752" y="3585793"/>
            <a:ext cx="23680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NTT</a:t>
            </a:r>
          </a:p>
          <a:p>
            <a:pPr algn="ctr"/>
            <a:r>
              <a:rPr kumimoji="1" lang="ja-JP" altLang="en-US" sz="28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東芝</a:t>
            </a:r>
            <a:endParaRPr kumimoji="1" lang="en-US" altLang="ja-JP" sz="28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algn="ctr"/>
            <a:r>
              <a:rPr kumimoji="1" lang="ja-JP" altLang="en-US" sz="28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富士通</a:t>
            </a:r>
            <a:endParaRPr kumimoji="1" lang="en-US" altLang="ja-JP" sz="28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algn="ctr"/>
            <a:r>
              <a:rPr kumimoji="1" lang="en-US" altLang="ja-JP" sz="28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NEC</a:t>
            </a:r>
          </a:p>
          <a:p>
            <a:pPr algn="ctr"/>
            <a:r>
              <a:rPr lang="ja-JP" altLang="en-US" sz="28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日立製作所</a:t>
            </a:r>
            <a:endParaRPr lang="en-US" altLang="ja-JP" sz="28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algn="ctr"/>
            <a:r>
              <a:rPr kumimoji="1" lang="ja-JP" altLang="en-US" sz="28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三菱電機</a:t>
            </a:r>
            <a:endParaRPr kumimoji="1" lang="en-US" altLang="ja-JP" sz="28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algn="ctr"/>
            <a:r>
              <a:rPr lang="ja-JP" altLang="en-US" sz="28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など</a:t>
            </a:r>
            <a:endParaRPr kumimoji="1" lang="ja-JP" altLang="en-US" sz="28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956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0" y="431479"/>
            <a:ext cx="121919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現在、多用されている</a:t>
            </a:r>
            <a:endParaRPr lang="en-US" altLang="ja-JP" sz="96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公開鍵暗号は、</a:t>
            </a:r>
            <a:endParaRPr lang="en-US" altLang="ja-JP" sz="96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性能向上した</a:t>
            </a:r>
            <a:endParaRPr lang="en-US" altLang="ja-JP" sz="96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量子計算機で解読！</a:t>
            </a:r>
            <a:endParaRPr kumimoji="1" lang="ja-JP" altLang="en-US" sz="96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7221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2189238" y="146120"/>
            <a:ext cx="774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量子コンピュータにも耐える暗号＝耐量子暗号</a:t>
            </a:r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09"/>
            <a:ext cx="939467" cy="867464"/>
          </a:xfrm>
          <a:prstGeom prst="rect">
            <a:avLst/>
          </a:prstGeom>
        </p:spPr>
      </p:pic>
      <p:pic>
        <p:nvPicPr>
          <p:cNvPr id="16" name="図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13" y="3516313"/>
            <a:ext cx="3768725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テキスト ボックス 18"/>
          <p:cNvSpPr txBox="1">
            <a:spLocks noChangeArrowheads="1"/>
          </p:cNvSpPr>
          <p:nvPr/>
        </p:nvSpPr>
        <p:spPr bwMode="auto">
          <a:xfrm>
            <a:off x="3232150" y="6677819"/>
            <a:ext cx="15843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出典：</a:t>
            </a:r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D-Wave</a:t>
            </a:r>
            <a:endParaRPr lang="ja-JP" altLang="en-US" sz="9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19" name="グループ化 2"/>
          <p:cNvGrpSpPr>
            <a:grpSpLocks/>
          </p:cNvGrpSpPr>
          <p:nvPr/>
        </p:nvGrpSpPr>
        <p:grpSpPr bwMode="auto">
          <a:xfrm>
            <a:off x="6334125" y="3736975"/>
            <a:ext cx="3436938" cy="2813050"/>
            <a:chOff x="677863" y="658813"/>
            <a:chExt cx="3057525" cy="2563811"/>
          </a:xfrm>
        </p:grpSpPr>
        <p:pic>
          <p:nvPicPr>
            <p:cNvPr id="20" name="Picture 2" descr="DWAVEL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3" y="658813"/>
              <a:ext cx="3036887" cy="668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" y="1341438"/>
              <a:ext cx="3052763" cy="1881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テキスト ボックス 1"/>
            <p:cNvSpPr txBox="1">
              <a:spLocks noChangeArrowheads="1"/>
            </p:cNvSpPr>
            <p:nvPr/>
          </p:nvSpPr>
          <p:spPr bwMode="auto">
            <a:xfrm>
              <a:off x="677863" y="1347371"/>
              <a:ext cx="3057525" cy="308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ja-JP" altLang="en-US" sz="160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世界最初の商用量子コンピュータ</a:t>
              </a:r>
            </a:p>
          </p:txBody>
        </p:sp>
      </p:grpSp>
      <p:sp>
        <p:nvSpPr>
          <p:cNvPr id="23" name="テキスト ボックス 3"/>
          <p:cNvSpPr txBox="1">
            <a:spLocks noChangeArrowheads="1"/>
          </p:cNvSpPr>
          <p:nvPr/>
        </p:nvSpPr>
        <p:spPr bwMode="auto">
          <a:xfrm>
            <a:off x="1173691" y="720934"/>
            <a:ext cx="10942638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lang="ja-JP" altLang="en-US" sz="2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量子コンピュータが実現すると、</a:t>
            </a:r>
            <a:r>
              <a:rPr lang="ja-JP" altLang="en-US" sz="2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公開鍵暗号など現在広く利用されている暗号の安全性が低下する</a:t>
            </a:r>
            <a:r>
              <a:rPr lang="ja-JP" altLang="en-US" sz="2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。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Shor,1994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lang="ja-JP" altLang="en-US" sz="2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公開鍵暗号（</a:t>
            </a:r>
            <a:r>
              <a:rPr lang="en-US" altLang="ja-JP" sz="2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RSA-2048</a:t>
            </a:r>
            <a:r>
              <a:rPr lang="ja-JP" altLang="en-US" sz="2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）を解読する量子コンピュータが</a:t>
            </a:r>
            <a:r>
              <a:rPr lang="en-US" altLang="ja-JP" sz="2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2030</a:t>
            </a:r>
            <a:r>
              <a:rPr lang="ja-JP" altLang="en-US" sz="2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年までに出現</a:t>
            </a: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。</a:t>
            </a:r>
            <a:endParaRPr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NSA</a:t>
            </a:r>
            <a:r>
              <a:rPr lang="ja-JP" altLang="en-US" sz="2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NIST</a:t>
            </a:r>
            <a:r>
              <a:rPr lang="ja-JP" altLang="en-US" sz="2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ISO</a:t>
            </a: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／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IEC</a:t>
            </a: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等で、</a:t>
            </a:r>
            <a:r>
              <a:rPr lang="ja-JP" altLang="en-US" sz="2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耐量子コンピュータ暗号への移行や標準化の検討開始</a:t>
            </a: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。</a:t>
            </a:r>
            <a:endParaRPr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lang="ja-JP" altLang="en-US" sz="2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量子コンピュータの登場でも安全性を確保できる暗号の研究が進められている。</a:t>
            </a:r>
            <a:endParaRPr lang="en-US" altLang="ja-JP" sz="2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　　最有力な暗号技術が、</a:t>
            </a:r>
            <a:r>
              <a:rPr lang="ja-JP" altLang="en-US" sz="2800" b="1" u="sng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格子暗号</a:t>
            </a:r>
            <a:r>
              <a:rPr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Lattice-based Cryptography</a:t>
            </a:r>
            <a:r>
              <a:rPr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）。</a:t>
            </a:r>
            <a:endParaRPr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lang="ja-JP" altLang="en-US" sz="2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プライバシー保護技術として、暗号化しまま検索・更新ができる</a:t>
            </a:r>
            <a:r>
              <a:rPr lang="ja-JP" altLang="en-US" sz="2000" b="1" u="sng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準同型暗号</a:t>
            </a:r>
            <a:r>
              <a:rPr lang="ja-JP" altLang="en-US" sz="2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が注目。</a:t>
            </a:r>
          </a:p>
        </p:txBody>
      </p:sp>
      <p:sp>
        <p:nvSpPr>
          <p:cNvPr id="24" name="テキスト ボックス 4"/>
          <p:cNvSpPr txBox="1">
            <a:spLocks noChangeArrowheads="1"/>
          </p:cNvSpPr>
          <p:nvPr/>
        </p:nvSpPr>
        <p:spPr bwMode="auto">
          <a:xfrm>
            <a:off x="1878013" y="1937215"/>
            <a:ext cx="95264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NIST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IR8105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Draft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）　「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Report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on Post-Quantum Cryptography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」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（米国立標準技術研究所（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NIST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National Institute of Standards and Technology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</p:txBody>
      </p:sp>
      <p:sp>
        <p:nvSpPr>
          <p:cNvPr id="25" name="テキスト ボックス 18"/>
          <p:cNvSpPr txBox="1">
            <a:spLocks noChangeArrowheads="1"/>
          </p:cNvSpPr>
          <p:nvPr/>
        </p:nvSpPr>
        <p:spPr bwMode="auto">
          <a:xfrm>
            <a:off x="7664844" y="6550025"/>
            <a:ext cx="15843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出典：</a:t>
            </a:r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D-Wave</a:t>
            </a:r>
            <a:endParaRPr lang="ja-JP" altLang="en-US" sz="9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7993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0" y="418573"/>
            <a:ext cx="121919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過去、日本は暗号で痛い目に遭っています。</a:t>
            </a:r>
            <a:endParaRPr lang="en-US" altLang="ja-JP" sz="96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世の中に絶対安全は</a:t>
            </a:r>
            <a:endParaRPr lang="en-US" altLang="ja-JP" sz="96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あり得ません。</a:t>
            </a:r>
            <a:endParaRPr kumimoji="1" lang="ja-JP" altLang="en-US" sz="54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3124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528696" y="3203903"/>
            <a:ext cx="3379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有難う御座いました</a:t>
            </a: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。</a:t>
            </a:r>
            <a:endParaRPr kumimoji="1" lang="ja-JP" altLang="en-US"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266" y="3031781"/>
            <a:ext cx="939467" cy="867464"/>
          </a:xfrm>
          <a:prstGeom prst="rect">
            <a:avLst/>
          </a:prstGeom>
        </p:spPr>
      </p:pic>
      <p:sp>
        <p:nvSpPr>
          <p:cNvPr id="22" name="object 5"/>
          <p:cNvSpPr/>
          <p:nvPr/>
        </p:nvSpPr>
        <p:spPr>
          <a:xfrm>
            <a:off x="7973568" y="0"/>
            <a:ext cx="4218431" cy="6857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5885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297859" y="2565514"/>
            <a:ext cx="9596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600" b="1" dirty="0">
                <a:solidFill>
                  <a:srgbClr val="7030A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B</a:t>
            </a:r>
            <a:r>
              <a:rPr kumimoji="1" lang="en-US" altLang="ja-JP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ackup </a:t>
            </a:r>
            <a:r>
              <a:rPr kumimoji="1" lang="en-US" altLang="ja-JP" sz="9600" b="1" dirty="0">
                <a:solidFill>
                  <a:srgbClr val="FFC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S</a:t>
            </a:r>
            <a:r>
              <a:rPr kumimoji="1" lang="en-US" altLang="ja-JP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lide</a:t>
            </a:r>
            <a:endParaRPr kumimoji="1" lang="ja-JP" altLang="en-US" sz="96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086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1606684" y="6490942"/>
            <a:ext cx="5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４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09"/>
            <a:ext cx="939467" cy="86746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068413" y="369658"/>
            <a:ext cx="3054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古い</a:t>
            </a:r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暗号方式を</a:t>
            </a:r>
            <a:endParaRPr kumimoji="1" lang="ja-JP" altLang="en-US" sz="2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EF2D6F55-6F0D-4827-8B98-13890D15AF25}"/>
              </a:ext>
            </a:extLst>
          </p:cNvPr>
          <p:cNvGrpSpPr/>
          <p:nvPr/>
        </p:nvGrpSpPr>
        <p:grpSpPr>
          <a:xfrm>
            <a:off x="4940867" y="229506"/>
            <a:ext cx="1700665" cy="701911"/>
            <a:chOff x="4719145" y="2268071"/>
            <a:chExt cx="1700665" cy="701911"/>
          </a:xfrm>
        </p:grpSpPr>
        <p:sp>
          <p:nvSpPr>
            <p:cNvPr id="120" name="月 119">
              <a:extLst>
                <a:ext uri="{FF2B5EF4-FFF2-40B4-BE49-F238E27FC236}">
                  <a16:creationId xmlns:a16="http://schemas.microsoft.com/office/drawing/2014/main" id="{0397F842-2521-41CA-9942-701B52A8EA3D}"/>
                </a:ext>
              </a:extLst>
            </p:cNvPr>
            <p:cNvSpPr/>
            <p:nvPr/>
          </p:nvSpPr>
          <p:spPr>
            <a:xfrm rot="5565398">
              <a:off x="5446019" y="2679367"/>
              <a:ext cx="262122" cy="319108"/>
            </a:xfrm>
            <a:prstGeom prst="moon">
              <a:avLst>
                <a:gd name="adj" fmla="val 509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六角形 145">
              <a:extLst>
                <a:ext uri="{FF2B5EF4-FFF2-40B4-BE49-F238E27FC236}">
                  <a16:creationId xmlns:a16="http://schemas.microsoft.com/office/drawing/2014/main" id="{D5A13AFD-1F69-4DD7-8D01-2C71FA59082F}"/>
                </a:ext>
              </a:extLst>
            </p:cNvPr>
            <p:cNvSpPr/>
            <p:nvPr/>
          </p:nvSpPr>
          <p:spPr>
            <a:xfrm>
              <a:off x="5387788" y="2519082"/>
              <a:ext cx="367553" cy="304791"/>
            </a:xfrm>
            <a:prstGeom prst="hexagon">
              <a:avLst/>
            </a:prstGeom>
            <a:solidFill>
              <a:srgbClr val="00206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7" name="矢印: 五方向 146">
              <a:extLst>
                <a:ext uri="{FF2B5EF4-FFF2-40B4-BE49-F238E27FC236}">
                  <a16:creationId xmlns:a16="http://schemas.microsoft.com/office/drawing/2014/main" id="{EEEA5A03-AD05-4E7A-AE0A-5597DB5D0EE0}"/>
                </a:ext>
              </a:extLst>
            </p:cNvPr>
            <p:cNvSpPr/>
            <p:nvPr/>
          </p:nvSpPr>
          <p:spPr>
            <a:xfrm>
              <a:off x="4719145" y="2604243"/>
              <a:ext cx="668643" cy="134468"/>
            </a:xfrm>
            <a:prstGeom prst="homePlate">
              <a:avLst/>
            </a:prstGeom>
            <a:solidFill>
              <a:srgbClr val="FFC000"/>
            </a:solidFill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8" name="直線コネクタ 147">
              <a:extLst>
                <a:ext uri="{FF2B5EF4-FFF2-40B4-BE49-F238E27FC236}">
                  <a16:creationId xmlns:a16="http://schemas.microsoft.com/office/drawing/2014/main" id="{368CBE3C-EB28-4C98-BB44-BFF2A816D1AA}"/>
                </a:ext>
              </a:extLst>
            </p:cNvPr>
            <p:cNvCxnSpPr>
              <a:endCxn id="146" idx="4"/>
            </p:cNvCxnSpPr>
            <p:nvPr/>
          </p:nvCxnSpPr>
          <p:spPr>
            <a:xfrm>
              <a:off x="5387788" y="2268071"/>
              <a:ext cx="76198" cy="251011"/>
            </a:xfrm>
            <a:prstGeom prst="line">
              <a:avLst/>
            </a:prstGeom>
            <a:ln>
              <a:solidFill>
                <a:srgbClr val="FF66CC"/>
              </a:solidFill>
              <a:headEnd type="diamond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コネクタ 148">
              <a:extLst>
                <a:ext uri="{FF2B5EF4-FFF2-40B4-BE49-F238E27FC236}">
                  <a16:creationId xmlns:a16="http://schemas.microsoft.com/office/drawing/2014/main" id="{E424F23B-B7F0-440B-A45D-A008D0352EC5}"/>
                </a:ext>
              </a:extLst>
            </p:cNvPr>
            <p:cNvCxnSpPr>
              <a:endCxn id="146" idx="5"/>
            </p:cNvCxnSpPr>
            <p:nvPr/>
          </p:nvCxnSpPr>
          <p:spPr>
            <a:xfrm flipH="1">
              <a:off x="5679143" y="2268071"/>
              <a:ext cx="76198" cy="251011"/>
            </a:xfrm>
            <a:prstGeom prst="line">
              <a:avLst/>
            </a:prstGeom>
            <a:ln>
              <a:solidFill>
                <a:srgbClr val="FF66CC"/>
              </a:solidFill>
              <a:headEnd type="diamond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矢印: 五方向 149">
              <a:extLst>
                <a:ext uri="{FF2B5EF4-FFF2-40B4-BE49-F238E27FC236}">
                  <a16:creationId xmlns:a16="http://schemas.microsoft.com/office/drawing/2014/main" id="{12D4F9EC-1F7D-41B9-85D6-6460B57D601F}"/>
                </a:ext>
              </a:extLst>
            </p:cNvPr>
            <p:cNvSpPr/>
            <p:nvPr/>
          </p:nvSpPr>
          <p:spPr>
            <a:xfrm rot="10800000">
              <a:off x="5751167" y="2604305"/>
              <a:ext cx="668643" cy="134468"/>
            </a:xfrm>
            <a:prstGeom prst="homePlate">
              <a:avLst/>
            </a:prstGeom>
            <a:solidFill>
              <a:srgbClr val="FFC000"/>
            </a:solidFill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スマイル 150">
              <a:extLst>
                <a:ext uri="{FF2B5EF4-FFF2-40B4-BE49-F238E27FC236}">
                  <a16:creationId xmlns:a16="http://schemas.microsoft.com/office/drawing/2014/main" id="{B4FD7C7C-95D6-4201-BB59-6D7A613748F9}"/>
                </a:ext>
              </a:extLst>
            </p:cNvPr>
            <p:cNvSpPr/>
            <p:nvPr/>
          </p:nvSpPr>
          <p:spPr>
            <a:xfrm>
              <a:off x="5438021" y="2549214"/>
              <a:ext cx="255495" cy="251012"/>
            </a:xfrm>
            <a:prstGeom prst="smileyFac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FBE77E9C-380F-499E-86B6-6C113C26F599}"/>
              </a:ext>
            </a:extLst>
          </p:cNvPr>
          <p:cNvSpPr txBox="1"/>
          <p:nvPr/>
        </p:nvSpPr>
        <p:spPr>
          <a:xfrm>
            <a:off x="5378413" y="-47236"/>
            <a:ext cx="7709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人工衛星</a:t>
            </a: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FA16C5E4-DE19-4801-80CE-44B08336B4BF}"/>
              </a:ext>
            </a:extLst>
          </p:cNvPr>
          <p:cNvSpPr txBox="1"/>
          <p:nvPr/>
        </p:nvSpPr>
        <p:spPr>
          <a:xfrm>
            <a:off x="5964457" y="528689"/>
            <a:ext cx="7709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太陽光パネル</a:t>
            </a: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E0EAF0F7-AA64-4C20-A363-B20BC0231065}"/>
              </a:ext>
            </a:extLst>
          </p:cNvPr>
          <p:cNvSpPr txBox="1"/>
          <p:nvPr/>
        </p:nvSpPr>
        <p:spPr>
          <a:xfrm>
            <a:off x="4876239" y="528448"/>
            <a:ext cx="7709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太陽光パネル</a:t>
            </a:r>
          </a:p>
        </p:txBody>
      </p:sp>
      <p:pic>
        <p:nvPicPr>
          <p:cNvPr id="156" name="Picture 7" descr="C:\Users\i5222853\AppData\Local\Microsoft\Windows\Temporary Internet Files\Content.IE5\83LWFN5G\MC900434847[1].png">
            <a:extLst>
              <a:ext uri="{FF2B5EF4-FFF2-40B4-BE49-F238E27FC236}">
                <a16:creationId xmlns:a16="http://schemas.microsoft.com/office/drawing/2014/main" id="{8E37FEFA-4AEA-44C7-9542-E120392FE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03" y="4646692"/>
            <a:ext cx="1681677" cy="1591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" name="Picture 42" descr="MCj02309970000[1]">
            <a:extLst>
              <a:ext uri="{FF2B5EF4-FFF2-40B4-BE49-F238E27FC236}">
                <a16:creationId xmlns:a16="http://schemas.microsoft.com/office/drawing/2014/main" id="{D7A35B29-7F76-4E0C-8018-6174D21B5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679" y="5040208"/>
            <a:ext cx="1871663" cy="137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180" descr="CSBL005">
            <a:extLst>
              <a:ext uri="{FF2B5EF4-FFF2-40B4-BE49-F238E27FC236}">
                <a16:creationId xmlns:a16="http://schemas.microsoft.com/office/drawing/2014/main" id="{0EB8BCB8-937F-4B91-8FC0-3FB53ED72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61" y="4646692"/>
            <a:ext cx="1759858" cy="157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B92CDB03-3E1C-4C85-A43B-11D781DC1DC2}"/>
              </a:ext>
            </a:extLst>
          </p:cNvPr>
          <p:cNvCxnSpPr/>
          <p:nvPr/>
        </p:nvCxnSpPr>
        <p:spPr>
          <a:xfrm flipH="1" flipV="1">
            <a:off x="2971922" y="5595601"/>
            <a:ext cx="5663381" cy="670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矢印コネクタ 158">
            <a:extLst>
              <a:ext uri="{FF2B5EF4-FFF2-40B4-BE49-F238E27FC236}">
                <a16:creationId xmlns:a16="http://schemas.microsoft.com/office/drawing/2014/main" id="{470C2DD6-75C1-4674-B66A-1C0DA732AE0C}"/>
              </a:ext>
            </a:extLst>
          </p:cNvPr>
          <p:cNvCxnSpPr/>
          <p:nvPr/>
        </p:nvCxnSpPr>
        <p:spPr>
          <a:xfrm flipH="1" flipV="1">
            <a:off x="2962651" y="5033503"/>
            <a:ext cx="5663381" cy="6705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41E678-2B8A-40B1-AA0C-863A152326DE}"/>
              </a:ext>
            </a:extLst>
          </p:cNvPr>
          <p:cNvSpPr txBox="1"/>
          <p:nvPr/>
        </p:nvSpPr>
        <p:spPr>
          <a:xfrm>
            <a:off x="2962651" y="4343185"/>
            <a:ext cx="582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在トンガ大使 発</a:t>
            </a:r>
            <a:endParaRPr kumimoji="1" lang="en-US" altLang="ja-JP" dirty="0">
              <a:latin typeface="BIZ UD明朝 Medium" panose="02020500000000000000" pitchFamily="17" charset="-128"/>
              <a:ea typeface="BIZ UD明朝 Medium" panose="02020500000000000000" pitchFamily="17" charset="-128"/>
            </a:endParaRPr>
          </a:p>
          <a:p>
            <a:r>
              <a:rPr kumimoji="1" lang="ja-JP" altLang="en-US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「海底火山噴火、被害甚大、邦人の安否確認中」</a:t>
            </a:r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D8710C73-6211-4A11-85CD-6861D97E3E8F}"/>
              </a:ext>
            </a:extLst>
          </p:cNvPr>
          <p:cNvSpPr txBox="1"/>
          <p:nvPr/>
        </p:nvSpPr>
        <p:spPr>
          <a:xfrm>
            <a:off x="2951890" y="5176733"/>
            <a:ext cx="623356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　　　　　　　　　　　　　　　　　　　外務省 発</a:t>
            </a:r>
            <a:endParaRPr kumimoji="1" lang="en-US" altLang="ja-JP" dirty="0">
              <a:latin typeface="BIZ UD明朝 Medium" panose="02020500000000000000" pitchFamily="17" charset="-128"/>
              <a:ea typeface="BIZ UD明朝 Medium" panose="02020500000000000000" pitchFamily="17" charset="-128"/>
            </a:endParaRPr>
          </a:p>
          <a:p>
            <a:endParaRPr kumimoji="1" lang="en-US" altLang="ja-JP" sz="1100" dirty="0">
              <a:latin typeface="BIZ UD明朝 Medium" panose="02020500000000000000" pitchFamily="17" charset="-128"/>
              <a:ea typeface="BIZ UD明朝 Medium" panose="02020500000000000000" pitchFamily="17" charset="-128"/>
            </a:endParaRPr>
          </a:p>
          <a:p>
            <a:r>
              <a:rPr kumimoji="1" lang="ja-JP" altLang="en-US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「人命第一　被害状況を逐次報告　自衛隊輸送機派遣」</a:t>
            </a:r>
          </a:p>
        </p:txBody>
      </p:sp>
      <p:pic>
        <p:nvPicPr>
          <p:cNvPr id="2052" name="Picture 4" descr="宗永健作トンガ駐箚日本国特命全権大使">
            <a:extLst>
              <a:ext uri="{FF2B5EF4-FFF2-40B4-BE49-F238E27FC236}">
                <a16:creationId xmlns:a16="http://schemas.microsoft.com/office/drawing/2014/main" id="{344C9E6D-6648-453A-A00B-76E8EB398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4" y="4821229"/>
            <a:ext cx="1223182" cy="122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5FC19A7-8104-4F34-B968-2416B5148E7D}"/>
              </a:ext>
            </a:extLst>
          </p:cNvPr>
          <p:cNvCxnSpPr>
            <a:cxnSpLocks/>
            <a:endCxn id="156" idx="0"/>
          </p:cNvCxnSpPr>
          <p:nvPr/>
        </p:nvCxnSpPr>
        <p:spPr>
          <a:xfrm flipH="1">
            <a:off x="2335342" y="998432"/>
            <a:ext cx="3231931" cy="364826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405F679-29A9-446D-B95A-FA3730C6A855}"/>
              </a:ext>
            </a:extLst>
          </p:cNvPr>
          <p:cNvCxnSpPr>
            <a:cxnSpLocks/>
          </p:cNvCxnSpPr>
          <p:nvPr/>
        </p:nvCxnSpPr>
        <p:spPr>
          <a:xfrm>
            <a:off x="5988094" y="1003715"/>
            <a:ext cx="2942822" cy="363975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9B68D055-CBC6-4B19-B52E-CE2E286A391D}"/>
              </a:ext>
            </a:extLst>
          </p:cNvPr>
          <p:cNvSpPr txBox="1"/>
          <p:nvPr/>
        </p:nvSpPr>
        <p:spPr>
          <a:xfrm>
            <a:off x="247817" y="6051834"/>
            <a:ext cx="582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宗永大使</a:t>
            </a:r>
            <a:endParaRPr kumimoji="1" lang="en-US" altLang="ja-JP" dirty="0">
              <a:latin typeface="BIZ UD明朝 Medium" panose="02020500000000000000" pitchFamily="17" charset="-128"/>
              <a:ea typeface="BIZ UD明朝 Medium" panose="02020500000000000000" pitchFamily="17" charset="-128"/>
            </a:endParaRPr>
          </a:p>
          <a:p>
            <a:r>
              <a:rPr lang="ja-JP" altLang="en-US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財務省、三井物産戦略研究所、</a:t>
            </a:r>
            <a:r>
              <a:rPr lang="en-US" altLang="ja-JP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JR</a:t>
            </a:r>
            <a:r>
              <a:rPr lang="ja-JP" altLang="en-US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東日本から現職</a:t>
            </a:r>
            <a:endParaRPr kumimoji="1" lang="ja-JP" altLang="en-US" dirty="0">
              <a:latin typeface="BIZ UD明朝 Medium" panose="02020500000000000000" pitchFamily="17" charset="-128"/>
              <a:ea typeface="BIZ UD明朝 Medium" panose="02020500000000000000" pitchFamily="17" charset="-128"/>
            </a:endParaRPr>
          </a:p>
        </p:txBody>
      </p:sp>
      <p:sp>
        <p:nvSpPr>
          <p:cNvPr id="164" name="テキスト ボックス 163">
            <a:extLst>
              <a:ext uri="{FF2B5EF4-FFF2-40B4-BE49-F238E27FC236}">
                <a16:creationId xmlns:a16="http://schemas.microsoft.com/office/drawing/2014/main" id="{C4409157-F66C-48A1-9F7F-A035DDE831D1}"/>
              </a:ext>
            </a:extLst>
          </p:cNvPr>
          <p:cNvSpPr txBox="1"/>
          <p:nvPr/>
        </p:nvSpPr>
        <p:spPr>
          <a:xfrm>
            <a:off x="4276172" y="4830685"/>
            <a:ext cx="3054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暗号文</a:t>
            </a:r>
            <a:endParaRPr kumimoji="1" lang="ja-JP" altLang="en-US" sz="5400" b="1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24A4A08E-50A9-4592-ADBA-B755363AEF7A}"/>
              </a:ext>
            </a:extLst>
          </p:cNvPr>
          <p:cNvSpPr txBox="1"/>
          <p:nvPr/>
        </p:nvSpPr>
        <p:spPr>
          <a:xfrm>
            <a:off x="4276172" y="1061339"/>
            <a:ext cx="3054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dirty="0">
                <a:solidFill>
                  <a:schemeClr val="bg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暗号鍵</a:t>
            </a:r>
            <a:endParaRPr kumimoji="1" lang="ja-JP" altLang="en-US" sz="6000" b="1" dirty="0">
              <a:solidFill>
                <a:schemeClr val="bg2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5" name="Picture 42" descr="malicious user_s">
            <a:extLst>
              <a:ext uri="{FF2B5EF4-FFF2-40B4-BE49-F238E27FC236}">
                <a16:creationId xmlns:a16="http://schemas.microsoft.com/office/drawing/2014/main" id="{D38A3CA2-21A7-400F-A2E4-15A2900A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842" y="2271672"/>
            <a:ext cx="1106469" cy="129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47DC903-63AF-4EBB-BF8D-8C8F6F4C3A12}"/>
              </a:ext>
            </a:extLst>
          </p:cNvPr>
          <p:cNvSpPr txBox="1"/>
          <p:nvPr/>
        </p:nvSpPr>
        <p:spPr>
          <a:xfrm>
            <a:off x="0" y="1379498"/>
            <a:ext cx="394749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量子暗号は「</a:t>
            </a:r>
            <a:r>
              <a:rPr kumimoji="1" lang="ja-JP" altLang="en-US" sz="2400" b="1" u="sng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共通鍵暗号</a:t>
            </a:r>
            <a:r>
              <a:rPr kumimoji="1" lang="ja-JP" altLang="en-US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」</a:t>
            </a:r>
            <a:endParaRPr kumimoji="1" lang="en-US" altLang="ja-JP" dirty="0">
              <a:latin typeface="BIZ UD明朝 Medium" panose="02020500000000000000" pitchFamily="17" charset="-128"/>
              <a:ea typeface="BIZ UD明朝 Medium" panose="02020500000000000000" pitchFamily="17" charset="-128"/>
            </a:endParaRPr>
          </a:p>
          <a:p>
            <a:pPr algn="ctr"/>
            <a:endParaRPr lang="en-US" altLang="ja-JP" dirty="0">
              <a:latin typeface="BIZ UD明朝 Medium" panose="02020500000000000000" pitchFamily="17" charset="-128"/>
              <a:ea typeface="BIZ UD明朝 Medium" panose="02020500000000000000" pitchFamily="17" charset="-128"/>
            </a:endParaRPr>
          </a:p>
          <a:p>
            <a:pPr algn="ctr"/>
            <a:r>
              <a:rPr lang="ja-JP" altLang="en-US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共通鍵暗号は理論的に破れない</a:t>
            </a:r>
            <a:endParaRPr lang="en-US" altLang="ja-JP" dirty="0">
              <a:latin typeface="BIZ UD明朝 Medium" panose="02020500000000000000" pitchFamily="17" charset="-128"/>
              <a:ea typeface="BIZ UD明朝 Medium" panose="02020500000000000000" pitchFamily="17" charset="-128"/>
            </a:endParaRPr>
          </a:p>
          <a:p>
            <a:pPr algn="ctr"/>
            <a:endParaRPr kumimoji="1" lang="en-US" altLang="ja-JP" dirty="0">
              <a:latin typeface="BIZ UD明朝 Medium" panose="02020500000000000000" pitchFamily="17" charset="-128"/>
              <a:ea typeface="BIZ UD明朝 Medium" panose="02020500000000000000" pitchFamily="17" charset="-128"/>
            </a:endParaRPr>
          </a:p>
          <a:p>
            <a:pPr algn="ctr"/>
            <a:r>
              <a:rPr kumimoji="1" lang="ja-JP" altLang="en-US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最強だが、共通の「鍵」が必要</a:t>
            </a:r>
            <a:endParaRPr kumimoji="1" lang="en-US" altLang="ja-JP" dirty="0">
              <a:latin typeface="BIZ UD明朝 Medium" panose="02020500000000000000" pitchFamily="17" charset="-128"/>
              <a:ea typeface="BIZ UD明朝 Medium" panose="02020500000000000000" pitchFamily="17" charset="-128"/>
            </a:endParaRPr>
          </a:p>
          <a:p>
            <a:pPr algn="ctr"/>
            <a:r>
              <a:rPr lang="en-US" altLang="ja-JP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‥…</a:t>
            </a:r>
            <a:r>
              <a:rPr lang="ja-JP" altLang="en-US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運用管理が大変</a:t>
            </a:r>
            <a:endParaRPr kumimoji="1" lang="ja-JP" altLang="en-US" dirty="0">
              <a:latin typeface="BIZ UD明朝 Medium" panose="02020500000000000000" pitchFamily="17" charset="-128"/>
              <a:ea typeface="BIZ UD明朝 Medium" panose="02020500000000000000" pitchFamily="17" charset="-128"/>
            </a:endParaRP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4B6476FF-1A99-4B88-A12B-0694B9C83249}"/>
              </a:ext>
            </a:extLst>
          </p:cNvPr>
          <p:cNvSpPr txBox="1"/>
          <p:nvPr/>
        </p:nvSpPr>
        <p:spPr>
          <a:xfrm>
            <a:off x="7659727" y="1591972"/>
            <a:ext cx="4393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今使っている暗号は</a:t>
            </a:r>
            <a:r>
              <a:rPr lang="ja-JP" altLang="en-US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「</a:t>
            </a:r>
            <a:r>
              <a:rPr lang="ja-JP" altLang="en-US" sz="2400" b="1" u="sng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公開鍵暗号</a:t>
            </a:r>
            <a:r>
              <a:rPr lang="ja-JP" altLang="en-US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」</a:t>
            </a:r>
            <a:endParaRPr lang="en-US" altLang="ja-JP" dirty="0">
              <a:latin typeface="BIZ UD明朝 Medium" panose="02020500000000000000" pitchFamily="17" charset="-128"/>
              <a:ea typeface="BIZ UD明朝 Medium" panose="02020500000000000000" pitchFamily="17" charset="-128"/>
            </a:endParaRPr>
          </a:p>
          <a:p>
            <a:pPr algn="ctr"/>
            <a:endParaRPr kumimoji="1" lang="en-US" altLang="ja-JP" dirty="0">
              <a:latin typeface="BIZ UD明朝 Medium" panose="02020500000000000000" pitchFamily="17" charset="-128"/>
              <a:ea typeface="BIZ UD明朝 Medium" panose="02020500000000000000" pitchFamily="17" charset="-128"/>
            </a:endParaRPr>
          </a:p>
          <a:p>
            <a:pPr algn="ctr"/>
            <a:r>
              <a:rPr lang="ja-JP" altLang="en-US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時間を掛けると暗号は解読可能</a:t>
            </a:r>
            <a:endParaRPr lang="en-US" altLang="ja-JP" dirty="0">
              <a:latin typeface="BIZ UD明朝 Medium" panose="02020500000000000000" pitchFamily="17" charset="-128"/>
              <a:ea typeface="BIZ UD明朝 Medium" panose="02020500000000000000" pitchFamily="17" charset="-128"/>
            </a:endParaRPr>
          </a:p>
          <a:p>
            <a:pPr algn="ctr"/>
            <a:endParaRPr kumimoji="1" lang="en-US" altLang="ja-JP" dirty="0">
              <a:latin typeface="BIZ UD明朝 Medium" panose="02020500000000000000" pitchFamily="17" charset="-128"/>
              <a:ea typeface="BIZ UD明朝 Medium" panose="02020500000000000000" pitchFamily="17" charset="-128"/>
            </a:endParaRPr>
          </a:p>
          <a:p>
            <a:pPr algn="ctr"/>
            <a:r>
              <a:rPr kumimoji="1" lang="ja-JP" altLang="en-US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耐量子暗号の研究が進む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95E5078-438F-47E6-8A30-93E0D3B8EC96}"/>
              </a:ext>
            </a:extLst>
          </p:cNvPr>
          <p:cNvSpPr txBox="1"/>
          <p:nvPr/>
        </p:nvSpPr>
        <p:spPr>
          <a:xfrm>
            <a:off x="4131286" y="3573463"/>
            <a:ext cx="3344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solidFill>
                  <a:srgbClr val="C00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暗号鍵を盗聴する人</a:t>
            </a:r>
          </a:p>
        </p:txBody>
      </p:sp>
      <p:sp>
        <p:nvSpPr>
          <p:cNvPr id="167" name="テキスト ボックス 166">
            <a:extLst>
              <a:ext uri="{FF2B5EF4-FFF2-40B4-BE49-F238E27FC236}">
                <a16:creationId xmlns:a16="http://schemas.microsoft.com/office/drawing/2014/main" id="{6C5EDFAA-2C86-4781-BED3-12B8A3EBD239}"/>
              </a:ext>
            </a:extLst>
          </p:cNvPr>
          <p:cNvSpPr txBox="1"/>
          <p:nvPr/>
        </p:nvSpPr>
        <p:spPr>
          <a:xfrm>
            <a:off x="6361455" y="370359"/>
            <a:ext cx="5820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量子</a:t>
            </a:r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を</a:t>
            </a:r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利用して安全な暗号を実現</a:t>
            </a:r>
          </a:p>
        </p:txBody>
      </p:sp>
      <p:pic>
        <p:nvPicPr>
          <p:cNvPr id="168" name="Picture 8" descr="C:\Users\mhsamin\Desktop\4e5cf7d4ccb9c59b6620a9c71944d51e.jpg">
            <a:extLst>
              <a:ext uri="{FF2B5EF4-FFF2-40B4-BE49-F238E27FC236}">
                <a16:creationId xmlns:a16="http://schemas.microsoft.com/office/drawing/2014/main" id="{5C4BF459-5810-4EA0-B037-66F825EB2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254" y="828978"/>
            <a:ext cx="720965" cy="60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330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09"/>
            <a:ext cx="939467" cy="86746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133474" y="659468"/>
            <a:ext cx="1000125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6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量子</a:t>
            </a:r>
            <a:r>
              <a:rPr kumimoji="1" lang="ja-JP" altLang="en-US" sz="1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とは？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0" y="3091240"/>
            <a:ext cx="12192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粒子と波の性質をあわせ持った</a:t>
            </a:r>
            <a:r>
              <a:rPr lang="ja-JP" altLang="en-US" sz="3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、とても</a:t>
            </a:r>
            <a:r>
              <a:rPr lang="ja-JP" altLang="en-US" sz="3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小さな物質</a:t>
            </a:r>
            <a:r>
              <a:rPr lang="ja-JP" altLang="en-US" sz="3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ja-JP" altLang="en-US" sz="3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エネルギーの単位</a:t>
            </a:r>
            <a:r>
              <a:rPr lang="ja-JP" altLang="en-US" sz="3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のこと。</a:t>
            </a:r>
            <a:endParaRPr lang="en-US" altLang="ja-JP" sz="3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量子には、</a:t>
            </a:r>
            <a:r>
              <a:rPr lang="ja-JP" altLang="en-US" sz="32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原子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や原子を形成する</a:t>
            </a:r>
            <a:r>
              <a:rPr lang="ja-JP" altLang="en-US" sz="32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電子</a:t>
            </a:r>
            <a:r>
              <a:rPr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・</a:t>
            </a:r>
            <a:r>
              <a:rPr lang="ja-JP" altLang="en-US" sz="32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中性子</a:t>
            </a:r>
            <a:r>
              <a:rPr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・</a:t>
            </a:r>
            <a:r>
              <a:rPr lang="ja-JP" altLang="en-US" sz="32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陽子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などが代表選手。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また、</a:t>
            </a:r>
            <a:r>
              <a:rPr lang="ja-JP" altLang="en-US" sz="32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光子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ja-JP" altLang="en-US" sz="32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ニュートリノ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ja-JP" altLang="en-US" sz="32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クォーク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ja-JP" altLang="en-US" sz="32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ミュオン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なども量子に含まれます。</a:t>
            </a:r>
            <a:b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量子は、原子などナノサイズ（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メートルの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億分の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）、あるいはそれよりも小さな世界。　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このような微小な世界は、物理法則（ニュートン力学や電磁気学）ではなく、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lang="ja-JP" altLang="en-US" sz="32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量子力学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」従う。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606684" y="6490942"/>
            <a:ext cx="5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618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195627" y="102339"/>
            <a:ext cx="7840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rgbClr val="C0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量子暗号通信の利用</a:t>
            </a:r>
            <a:endParaRPr kumimoji="1" lang="ja-JP" altLang="en-US" sz="3200" b="1" dirty="0">
              <a:solidFill>
                <a:srgbClr val="C00000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15" name="図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24" y="749027"/>
            <a:ext cx="7727950" cy="430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4134532" y="928414"/>
            <a:ext cx="4013200" cy="2222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ja-JP" altLang="en-US" sz="850" dirty="0">
                <a:latin typeface="Meiryo UI" panose="020B0604030504040204" pitchFamily="50" charset="-128"/>
                <a:ea typeface="Meiryo UI" panose="020B0604030504040204" pitchFamily="50" charset="-128"/>
              </a:rPr>
              <a:t>出所</a:t>
            </a:r>
            <a:r>
              <a:rPr lang="en-US" altLang="ja-JP" sz="85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en-US" sz="850" dirty="0">
                <a:latin typeface="Meiryo UI" panose="020B0604030504040204" pitchFamily="50" charset="-128"/>
                <a:ea typeface="Meiryo UI" panose="020B0604030504040204" pitchFamily="50" charset="-128"/>
              </a:rPr>
              <a:t>東芝</a:t>
            </a:r>
            <a:r>
              <a:rPr lang="en-US" altLang="ja-JP" sz="850" dirty="0">
                <a:latin typeface="Meiryo UI" panose="020B0604030504040204" pitchFamily="50" charset="-128"/>
                <a:ea typeface="Meiryo UI" panose="020B0604030504040204" pitchFamily="50" charset="-128"/>
              </a:rPr>
              <a:t>HP</a:t>
            </a:r>
            <a:r>
              <a:rPr lang="ja-JP" altLang="en-US" sz="850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850" dirty="0">
                <a:latin typeface="Meiryo UI" panose="020B0604030504040204" pitchFamily="50" charset="-128"/>
                <a:ea typeface="Meiryo UI" panose="020B0604030504040204" pitchFamily="50" charset="-128"/>
              </a:rPr>
              <a:t>http://www.tqccs.com/cl/tech/qccs/about/index.html</a:t>
            </a:r>
            <a:r>
              <a:rPr lang="ja-JP" altLang="en-US" sz="850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endParaRPr lang="en-US" altLang="ja-JP" sz="8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19" y="5273402"/>
            <a:ext cx="19685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図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894" y="5240064"/>
            <a:ext cx="2084388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正方形/長方形 27"/>
          <p:cNvSpPr>
            <a:spLocks noChangeArrowheads="1"/>
          </p:cNvSpPr>
          <p:nvPr/>
        </p:nvSpPr>
        <p:spPr bwMode="auto">
          <a:xfrm>
            <a:off x="3170919" y="5268639"/>
            <a:ext cx="13350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ja-JP" sz="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MAGIQ QPN SECURITY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ja-JP" sz="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GATEWAY 7505</a:t>
            </a:r>
            <a:endParaRPr lang="ja-JP" altLang="en-US" sz="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20" name="図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144" y="5194027"/>
            <a:ext cx="2655888" cy="163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正方形/長方形 30"/>
          <p:cNvSpPr>
            <a:spLocks noChangeArrowheads="1"/>
          </p:cNvSpPr>
          <p:nvPr/>
        </p:nvSpPr>
        <p:spPr bwMode="auto">
          <a:xfrm>
            <a:off x="5622019" y="5228952"/>
            <a:ext cx="14398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80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id Quantique</a:t>
            </a:r>
            <a:r>
              <a:rPr lang="ja-JP" altLang="en-US" sz="80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社</a:t>
            </a:r>
            <a:r>
              <a:rPr lang="en-US" altLang="ja-JP" sz="800">
                <a:latin typeface="Meiryo UI" panose="020B0604030504040204" pitchFamily="50" charset="-128"/>
                <a:ea typeface="Meiryo UI" panose="020B0604030504040204" pitchFamily="50" charset="-128"/>
              </a:rPr>
              <a:t>Vectis</a:t>
            </a:r>
            <a:endParaRPr lang="ja-JP" altLang="en-US" sz="8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967469" y="5117827"/>
            <a:ext cx="938213" cy="2222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850" dirty="0">
                <a:latin typeface="Meiryo UI" panose="020B0604030504040204" pitchFamily="50" charset="-128"/>
                <a:ea typeface="Meiryo UI" panose="020B0604030504040204" pitchFamily="50" charset="-128"/>
              </a:rPr>
              <a:t>出所</a:t>
            </a:r>
            <a:r>
              <a:rPr lang="en-US" altLang="ja-JP" sz="85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en-US" sz="850" dirty="0">
                <a:latin typeface="Meiryo UI" panose="020B0604030504040204" pitchFamily="50" charset="-128"/>
                <a:ea typeface="Meiryo UI" panose="020B0604030504040204" pitchFamily="50" charset="-128"/>
              </a:rPr>
              <a:t>三菱電機</a:t>
            </a:r>
            <a:endParaRPr lang="en-US" altLang="ja-JP" sz="8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2813732" y="6605314"/>
            <a:ext cx="1892300" cy="2222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85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出所</a:t>
            </a:r>
            <a:r>
              <a:rPr lang="en-US" altLang="ja-JP" sz="85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850" dirty="0" err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MagiQ</a:t>
            </a:r>
            <a:r>
              <a:rPr lang="ja-JP" altLang="en-US" sz="85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85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Technologies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5214032" y="6314802"/>
            <a:ext cx="1892300" cy="2238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850" dirty="0">
                <a:latin typeface="Meiryo UI" panose="020B0604030504040204" pitchFamily="50" charset="-128"/>
                <a:ea typeface="Meiryo UI" panose="020B0604030504040204" pitchFamily="50" charset="-128"/>
              </a:rPr>
              <a:t>出所</a:t>
            </a:r>
            <a:r>
              <a:rPr lang="en-US" altLang="ja-JP" sz="850" dirty="0">
                <a:latin typeface="Meiryo UI" panose="020B0604030504040204" pitchFamily="50" charset="-128"/>
                <a:ea typeface="Meiryo UI" panose="020B0604030504040204" pitchFamily="50" charset="-128"/>
              </a:rPr>
              <a:t> id </a:t>
            </a:r>
            <a:r>
              <a:rPr lang="en-US" altLang="ja-JP" sz="85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Quantique</a:t>
            </a:r>
            <a:r>
              <a:rPr lang="ja-JP" altLang="en-US" sz="850" dirty="0">
                <a:latin typeface="Meiryo UI" panose="020B0604030504040204" pitchFamily="50" charset="-128"/>
                <a:ea typeface="Meiryo UI" panose="020B0604030504040204" pitchFamily="50" charset="-128"/>
              </a:rPr>
              <a:t>社</a:t>
            </a:r>
            <a:endParaRPr lang="en-US" altLang="ja-JP" sz="8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テキスト ボックス 1"/>
          <p:cNvSpPr txBox="1">
            <a:spLocks noChangeArrowheads="1"/>
          </p:cNvSpPr>
          <p:nvPr/>
        </p:nvSpPr>
        <p:spPr bwMode="auto">
          <a:xfrm>
            <a:off x="4506007" y="2163489"/>
            <a:ext cx="23764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1100">
                <a:latin typeface="Meiryo UI" panose="020B0604030504040204" pitchFamily="50" charset="-128"/>
                <a:ea typeface="Meiryo UI" panose="020B0604030504040204" pitchFamily="50" charset="-128"/>
              </a:rPr>
              <a:t>ハイゼンベルクの不確定性原理</a:t>
            </a:r>
          </a:p>
        </p:txBody>
      </p:sp>
      <p:pic>
        <p:nvPicPr>
          <p:cNvPr id="27" name="図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32" y="75875"/>
            <a:ext cx="3855244" cy="278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テキスト ボックス 18"/>
          <p:cNvSpPr txBox="1">
            <a:spLocks noChangeArrowheads="1"/>
          </p:cNvSpPr>
          <p:nvPr/>
        </p:nvSpPr>
        <p:spPr bwMode="auto">
          <a:xfrm>
            <a:off x="8147732" y="2814135"/>
            <a:ext cx="38552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（理論的）解読不可能な高度な通信サービスを提供する。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①国防、②外交、③金融、④商社など民間企業など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テキスト ボックス 1"/>
          <p:cNvSpPr txBox="1">
            <a:spLocks noChangeArrowheads="1"/>
          </p:cNvSpPr>
          <p:nvPr/>
        </p:nvSpPr>
        <p:spPr bwMode="auto">
          <a:xfrm>
            <a:off x="10222082" y="314960"/>
            <a:ext cx="15954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ja-JP" altLang="en-US" sz="12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←量子暗号通信衛星</a:t>
            </a:r>
          </a:p>
        </p:txBody>
      </p:sp>
      <p:pic>
        <p:nvPicPr>
          <p:cNvPr id="2050" name="Picture 2" descr="ãéå­æå·éä¿¡ãã®ç»åæ¤ç´¢çµæ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15" y="3333811"/>
            <a:ext cx="3009219" cy="345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D62519AE-BCA8-4512-BB92-F5D8BC8F88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809"/>
            <a:ext cx="939467" cy="86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62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/>
        </p:nvGrpSpPr>
        <p:grpSpPr>
          <a:xfrm>
            <a:off x="10366375" y="119859"/>
            <a:ext cx="1789529" cy="395288"/>
            <a:chOff x="10366375" y="119859"/>
            <a:chExt cx="1789529" cy="395288"/>
          </a:xfrm>
        </p:grpSpPr>
        <p:pic>
          <p:nvPicPr>
            <p:cNvPr id="6" name="図 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6375" y="119859"/>
              <a:ext cx="395287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テキスト ボックス 6"/>
            <p:cNvSpPr txBox="1"/>
            <p:nvPr/>
          </p:nvSpPr>
          <p:spPr>
            <a:xfrm>
              <a:off x="10617616" y="196059"/>
              <a:ext cx="1538288" cy="2540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ja-JP" altLang="en-US" sz="1050" dirty="0">
                  <a:solidFill>
                    <a:schemeClr val="bg1"/>
                  </a:solidFill>
                </a:rPr>
                <a:t>戦略研技</a:t>
              </a:r>
              <a:r>
                <a:rPr lang="ja-JP" altLang="en-US" sz="1050" dirty="0"/>
                <a:t>術フォーサイト</a:t>
              </a:r>
              <a:endParaRPr lang="ja-JP" altLang="en-US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11606684" y="6490942"/>
            <a:ext cx="5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-61785" y="6664239"/>
            <a:ext cx="506877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Meiryo UI" panose="020B0604030504040204" pitchFamily="50" charset="-128"/>
                <a:cs typeface="Times New Roman" panose="02020603050405020304" pitchFamily="18" charset="0"/>
              </a:rPr>
              <a:t>Copyright © Mitsui &amp; Co. Global Strategic Studies Institute 2018 All Rights Reserved.</a:t>
            </a:r>
            <a:endParaRPr lang="ja-JP" altLang="en-US" sz="900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09"/>
            <a:ext cx="939467" cy="86746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4275476" y="119859"/>
            <a:ext cx="3636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量子もつれ</a:t>
            </a:r>
          </a:p>
        </p:txBody>
      </p:sp>
      <p:sp>
        <p:nvSpPr>
          <p:cNvPr id="142" name="正方形/長方形 141"/>
          <p:cNvSpPr/>
          <p:nvPr/>
        </p:nvSpPr>
        <p:spPr>
          <a:xfrm>
            <a:off x="9335606" y="1078087"/>
            <a:ext cx="6639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1Qubit</a:t>
            </a:r>
            <a:endParaRPr lang="ja-JP" altLang="en-US" sz="105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/>
          <p:cNvSpPr/>
          <p:nvPr/>
        </p:nvSpPr>
        <p:spPr>
          <a:xfrm>
            <a:off x="9867783" y="1078087"/>
            <a:ext cx="6639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2Qubit</a:t>
            </a:r>
            <a:endParaRPr lang="ja-JP" altLang="en-US" sz="105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/>
          <p:cNvSpPr/>
          <p:nvPr/>
        </p:nvSpPr>
        <p:spPr>
          <a:xfrm>
            <a:off x="10431272" y="1078087"/>
            <a:ext cx="6639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3Qubit</a:t>
            </a:r>
            <a:endParaRPr lang="ja-JP" altLang="en-US" sz="105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10953786" y="1087406"/>
            <a:ext cx="6639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4Qubit</a:t>
            </a:r>
            <a:endParaRPr lang="ja-JP" altLang="en-US" sz="105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98" y="581524"/>
            <a:ext cx="7123690" cy="587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93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角丸四角形 50"/>
          <p:cNvSpPr/>
          <p:nvPr/>
        </p:nvSpPr>
        <p:spPr>
          <a:xfrm rot="16200000">
            <a:off x="7825700" y="3281409"/>
            <a:ext cx="3424422" cy="2134016"/>
          </a:xfrm>
          <a:prstGeom prst="roundRect">
            <a:avLst>
              <a:gd name="adj" fmla="val 4968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" name="グループ化 4"/>
          <p:cNvGrpSpPr/>
          <p:nvPr/>
        </p:nvGrpSpPr>
        <p:grpSpPr>
          <a:xfrm>
            <a:off x="10366375" y="119859"/>
            <a:ext cx="1789529" cy="395288"/>
            <a:chOff x="10366375" y="119859"/>
            <a:chExt cx="1789529" cy="395288"/>
          </a:xfrm>
        </p:grpSpPr>
        <p:pic>
          <p:nvPicPr>
            <p:cNvPr id="6" name="図 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6375" y="119859"/>
              <a:ext cx="395287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テキスト ボックス 6"/>
            <p:cNvSpPr txBox="1"/>
            <p:nvPr/>
          </p:nvSpPr>
          <p:spPr>
            <a:xfrm>
              <a:off x="10617616" y="196059"/>
              <a:ext cx="1538288" cy="2540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ja-JP" altLang="en-US" sz="1050" dirty="0">
                  <a:solidFill>
                    <a:schemeClr val="bg1"/>
                  </a:solidFill>
                </a:rPr>
                <a:t>戦略研技</a:t>
              </a:r>
              <a:r>
                <a:rPr lang="ja-JP" altLang="en-US" sz="1050" dirty="0"/>
                <a:t>術フォーサイト</a:t>
              </a:r>
              <a:endParaRPr lang="ja-JP" altLang="en-US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11606684" y="6490942"/>
            <a:ext cx="5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-61785" y="7083339"/>
            <a:ext cx="506877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Meiryo UI" panose="020B0604030504040204" pitchFamily="50" charset="-128"/>
                <a:cs typeface="Times New Roman" panose="02020603050405020304" pitchFamily="18" charset="0"/>
              </a:rPr>
              <a:t>Copyright © Mitsui &amp; Co. Global Strategic Studies Institute 2018 All Rights Reserved.</a:t>
            </a:r>
            <a:endParaRPr lang="ja-JP" altLang="en-US" sz="900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09"/>
            <a:ext cx="939467" cy="86746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676394" y="317503"/>
            <a:ext cx="6839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量子（光子）をどうやって割るか？</a:t>
            </a:r>
            <a:endParaRPr kumimoji="1" lang="ja-JP" altLang="en-US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ホームベース 7"/>
          <p:cNvSpPr/>
          <p:nvPr/>
        </p:nvSpPr>
        <p:spPr>
          <a:xfrm>
            <a:off x="1562100" y="3920712"/>
            <a:ext cx="1739900" cy="901700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524530" y="4105635"/>
            <a:ext cx="169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レーザー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7035800" y="3712750"/>
            <a:ext cx="1016000" cy="1295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/>
          <p:cNvCxnSpPr/>
          <p:nvPr/>
        </p:nvCxnSpPr>
        <p:spPr>
          <a:xfrm flipV="1">
            <a:off x="8051800" y="3725199"/>
            <a:ext cx="723900" cy="6477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8051800" y="4372899"/>
            <a:ext cx="723900" cy="6477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図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282" y="4288356"/>
            <a:ext cx="1845618" cy="1772272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1773" y="2636207"/>
            <a:ext cx="1811479" cy="1837357"/>
          </a:xfrm>
          <a:prstGeom prst="rect">
            <a:avLst/>
          </a:prstGeom>
        </p:spPr>
      </p:pic>
      <p:sp>
        <p:nvSpPr>
          <p:cNvPr id="49" name="テキスト ボックス 48"/>
          <p:cNvSpPr txBox="1"/>
          <p:nvPr/>
        </p:nvSpPr>
        <p:spPr>
          <a:xfrm>
            <a:off x="6894293" y="5035114"/>
            <a:ext cx="163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ダイヤモンドや</a:t>
            </a:r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クリスタル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ホウ酸バリウム</a:t>
            </a:r>
          </a:p>
        </p:txBody>
      </p:sp>
      <p:cxnSp>
        <p:nvCxnSpPr>
          <p:cNvPr id="14" name="直線矢印コネクタ 13"/>
          <p:cNvCxnSpPr>
            <a:stCxn id="8" idx="3"/>
          </p:cNvCxnSpPr>
          <p:nvPr/>
        </p:nvCxnSpPr>
        <p:spPr>
          <a:xfrm flipV="1">
            <a:off x="3302000" y="4360450"/>
            <a:ext cx="4767291" cy="111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6119" y="3696898"/>
            <a:ext cx="1169526" cy="1284516"/>
          </a:xfrm>
          <a:prstGeom prst="rect">
            <a:avLst/>
          </a:prstGeom>
        </p:spPr>
      </p:pic>
      <p:sp>
        <p:nvSpPr>
          <p:cNvPr id="52" name="正方形/長方形 51"/>
          <p:cNvSpPr/>
          <p:nvPr/>
        </p:nvSpPr>
        <p:spPr>
          <a:xfrm>
            <a:off x="1079500" y="1520874"/>
            <a:ext cx="10769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量子（光子）を二つに割るには、パラメトリック下方変換と言う現象を利用する。 </a:t>
            </a:r>
          </a:p>
          <a:p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パラメトリック下方変換とは、</a:t>
            </a:r>
            <a:r>
              <a:rPr lang="ja-JP" altLang="en-US" sz="2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物質中の電子との相互作用により</a:t>
            </a:r>
            <a:r>
              <a:rPr lang="en-US" altLang="ja-JP" sz="2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2000" b="1" dirty="0" err="1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つの</a:t>
            </a:r>
            <a:r>
              <a:rPr lang="ja-JP" altLang="en-US" sz="2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光子が、</a:t>
            </a:r>
            <a:r>
              <a:rPr lang="en-US" altLang="ja-JP" sz="2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lang="ja-JP" altLang="en-US" sz="2000" b="1" dirty="0" err="1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つの</a:t>
            </a:r>
            <a:r>
              <a:rPr lang="ja-JP" altLang="en-US" sz="2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光子に変換される</a:t>
            </a:r>
            <a:endParaRPr lang="en-US" altLang="ja-JP" sz="20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非線形光学現象を言う。</a:t>
            </a:r>
          </a:p>
        </p:txBody>
      </p:sp>
      <p:sp>
        <p:nvSpPr>
          <p:cNvPr id="53" name="正方形/長方形 52"/>
          <p:cNvSpPr/>
          <p:nvPr/>
        </p:nvSpPr>
        <p:spPr>
          <a:xfrm>
            <a:off x="5467945" y="1280042"/>
            <a:ext cx="287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parametric down-conversion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883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Mach-Zehnder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38" y="1392672"/>
            <a:ext cx="7533093" cy="50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2" descr="Two_sources_interferenc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0" y="1307184"/>
            <a:ext cx="4923073" cy="492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11606684" y="6490942"/>
            <a:ext cx="5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-61785" y="7083339"/>
            <a:ext cx="506877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Meiryo UI" panose="020B0604030504040204" pitchFamily="50" charset="-128"/>
                <a:cs typeface="Times New Roman" panose="02020603050405020304" pitchFamily="18" charset="0"/>
              </a:rPr>
              <a:t>Copyright © Mitsui &amp; Co. Global Strategic Studies Institute 2018 All Rights Reserved.</a:t>
            </a:r>
            <a:endParaRPr lang="ja-JP" altLang="en-US" sz="900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09"/>
            <a:ext cx="939467" cy="86746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676394" y="317503"/>
            <a:ext cx="6839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量子（光子）をどうやって割って「もれさせる」か？</a:t>
            </a:r>
            <a:endParaRPr lang="en-US" altLang="ja-JP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3459166" y="6180514"/>
            <a:ext cx="2144013" cy="2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 anchor="ctr">
            <a:spAutoFit/>
          </a:bodyPr>
          <a:lstStyle>
            <a:lvl1pPr defTabSz="828675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828675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828675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828675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828675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r" defTabSz="828675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r" defTabSz="828675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r" defTabSz="828675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r" defTabSz="828675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（出典）</a:t>
            </a:r>
            <a:r>
              <a:rPr lang="en-GB" altLang="he-IL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scienceblogs.com </a:t>
            </a: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6476835" y="6218104"/>
            <a:ext cx="56007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（出典）</a:t>
            </a:r>
            <a:r>
              <a:rPr lang="en-US" altLang="he-IL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http ://upload.wikimedia.org/</a:t>
            </a:r>
            <a:r>
              <a:rPr lang="en-US" altLang="he-IL" sz="9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wikipedia</a:t>
            </a:r>
            <a:r>
              <a:rPr lang="en-US" altLang="he-IL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/commons/2/2c/Two_sources_interference.gif</a:t>
            </a:r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936" y="2785911"/>
            <a:ext cx="907763" cy="871689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487" y="1625600"/>
            <a:ext cx="989513" cy="10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14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図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5" t="22030" r="10633" b="14795"/>
          <a:stretch/>
        </p:blipFill>
        <p:spPr>
          <a:xfrm>
            <a:off x="4187880" y="2347433"/>
            <a:ext cx="1937024" cy="1070970"/>
          </a:xfrm>
          <a:prstGeom prst="rect">
            <a:avLst/>
          </a:prstGeom>
        </p:spPr>
      </p:pic>
      <p:sp>
        <p:nvSpPr>
          <p:cNvPr id="63" name="角丸四角形吹き出し 62"/>
          <p:cNvSpPr/>
          <p:nvPr/>
        </p:nvSpPr>
        <p:spPr>
          <a:xfrm>
            <a:off x="1744954" y="3709513"/>
            <a:ext cx="1971912" cy="1328059"/>
          </a:xfrm>
          <a:prstGeom prst="wedgeRoundRectCallout">
            <a:avLst>
              <a:gd name="adj1" fmla="val 83845"/>
              <a:gd name="adj2" fmla="val 4725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" t="29698" r="1398" b="30014"/>
          <a:stretch/>
        </p:blipFill>
        <p:spPr>
          <a:xfrm>
            <a:off x="4372909" y="5485184"/>
            <a:ext cx="1499581" cy="620845"/>
          </a:xfrm>
          <a:prstGeom prst="rect">
            <a:avLst/>
          </a:prstGeom>
        </p:spPr>
      </p:pic>
      <p:sp>
        <p:nvSpPr>
          <p:cNvPr id="7" name="角丸四角形吹き出し 6"/>
          <p:cNvSpPr/>
          <p:nvPr/>
        </p:nvSpPr>
        <p:spPr>
          <a:xfrm>
            <a:off x="1723180" y="5685106"/>
            <a:ext cx="2001054" cy="982814"/>
          </a:xfrm>
          <a:prstGeom prst="wedgeRoundRectCallout">
            <a:avLst>
              <a:gd name="adj1" fmla="val 82573"/>
              <a:gd name="adj2" fmla="val -26426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1703512" y="2197610"/>
            <a:ext cx="1984904" cy="1048732"/>
          </a:xfrm>
          <a:prstGeom prst="wedgeRoundRectCallout">
            <a:avLst>
              <a:gd name="adj1" fmla="val 83584"/>
              <a:gd name="adj2" fmla="val 6121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902753" y="1380812"/>
            <a:ext cx="3514831" cy="369332"/>
          </a:xfrm>
          <a:prstGeom prst="rect">
            <a:avLst/>
          </a:prstGeom>
          <a:solidFill>
            <a:srgbClr val="FFFF99"/>
          </a:solidFill>
          <a:ln w="2222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ja-JP" altLang="en-US" dirty="0">
                <a:solidFill>
                  <a:sysClr val="windowText" lastClr="000000"/>
                </a:solidFill>
                <a:latin typeface="ＭＳ Ｐゴシック"/>
                <a:ea typeface="ＭＳ Ｐゴシック"/>
                <a:cs typeface="Arial" panose="020B0604020202020204" pitchFamily="34" charset="0"/>
              </a:rPr>
              <a:t>ワンタイムパッド暗号方式</a:t>
            </a:r>
            <a:endParaRPr kumimoji="0" lang="ja-JP" altLang="en-US" kern="0" dirty="0">
              <a:solidFill>
                <a:srgbClr val="000000"/>
              </a:solidFill>
              <a:ea typeface="ＭＳ Ｐゴシック"/>
              <a:cs typeface="Arial" panose="020B0604020202020204" pitchFamily="34" charset="0"/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2174648" y="3810480"/>
            <a:ext cx="1062199" cy="825713"/>
            <a:chOff x="3999890" y="2471747"/>
            <a:chExt cx="1062199" cy="825713"/>
          </a:xfrm>
        </p:grpSpPr>
        <p:grpSp>
          <p:nvGrpSpPr>
            <p:cNvPr id="18" name="グループ化 68"/>
            <p:cNvGrpSpPr>
              <a:grpSpLocks noChangeAspect="1"/>
            </p:cNvGrpSpPr>
            <p:nvPr/>
          </p:nvGrpSpPr>
          <p:grpSpPr bwMode="auto">
            <a:xfrm>
              <a:off x="3999890" y="2558320"/>
              <a:ext cx="880110" cy="739140"/>
              <a:chOff x="7571291" y="230207"/>
              <a:chExt cx="1162758" cy="1084898"/>
            </a:xfrm>
          </p:grpSpPr>
          <p:pic>
            <p:nvPicPr>
              <p:cNvPr id="20" name="Picture 18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1291" y="230207"/>
                <a:ext cx="1162758" cy="10848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9" descr="みかげ石"/>
              <p:cNvSpPr>
                <a:spLocks noChangeArrowheads="1"/>
              </p:cNvSpPr>
              <p:nvPr/>
            </p:nvSpPr>
            <p:spPr bwMode="auto">
              <a:xfrm>
                <a:off x="7670700" y="345460"/>
                <a:ext cx="1001423" cy="727710"/>
              </a:xfrm>
              <a:prstGeom prst="rect">
                <a:avLst/>
              </a:prstGeom>
              <a:blipFill dpi="0" rotWithShape="1">
                <a:blip r:embed="rId5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74295" tIns="8890" rIns="74295" bIns="8890"/>
              <a:lstStyle/>
              <a:p>
                <a:endParaRPr lang="ja-JP" altLang="en-US">
                  <a:solidFill>
                    <a:srgbClr val="000000"/>
                  </a:solidFill>
                  <a:ea typeface="ＭＳ Ｐゴシック"/>
                </a:endParaRPr>
              </a:p>
            </p:txBody>
          </p:sp>
        </p:grpSp>
        <p:pic>
          <p:nvPicPr>
            <p:cNvPr id="19" name="Picture 21" descr="鍵穴ot_00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87767" flipH="1">
              <a:off x="4712584" y="2471747"/>
              <a:ext cx="349505" cy="537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グループ化 23"/>
          <p:cNvGrpSpPr/>
          <p:nvPr/>
        </p:nvGrpSpPr>
        <p:grpSpPr>
          <a:xfrm>
            <a:off x="1810402" y="5771166"/>
            <a:ext cx="900269" cy="800100"/>
            <a:chOff x="477889" y="3477342"/>
            <a:chExt cx="900269" cy="800100"/>
          </a:xfrm>
        </p:grpSpPr>
        <p:pic>
          <p:nvPicPr>
            <p:cNvPr id="25" name="Picture 14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522" y="3477342"/>
              <a:ext cx="889636" cy="800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正方形/長方形 25"/>
            <p:cNvSpPr/>
            <p:nvPr/>
          </p:nvSpPr>
          <p:spPr>
            <a:xfrm>
              <a:off x="477889" y="3524205"/>
              <a:ext cx="88963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prstClr val="white"/>
                  </a:solidFill>
                  <a:ea typeface="ＭＳ Ｐゴシック"/>
                  <a:cs typeface="Arial" panose="020B0604020202020204" pitchFamily="34" charset="0"/>
                </a:rPr>
                <a:t>南南東へ飛行</a:t>
              </a:r>
              <a:endParaRPr lang="en-US" altLang="ja-JP" sz="1600" dirty="0">
                <a:solidFill>
                  <a:prstClr val="white"/>
                </a:solidFill>
                <a:ea typeface="ＭＳ Ｐゴシック"/>
                <a:cs typeface="Arial" panose="020B0604020202020204" pitchFamily="34" charset="0"/>
              </a:endParaRPr>
            </a:p>
          </p:txBody>
        </p:sp>
      </p:grpSp>
      <p:sp>
        <p:nvSpPr>
          <p:cNvPr id="27" name="テキスト ボックス 26"/>
          <p:cNvSpPr txBox="1"/>
          <p:nvPr/>
        </p:nvSpPr>
        <p:spPr>
          <a:xfrm>
            <a:off x="4679904" y="1948770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solidFill>
                  <a:prstClr val="black"/>
                </a:solidFill>
                <a:latin typeface="Arial"/>
                <a:ea typeface="ＭＳ Ｐゴシック"/>
              </a:rPr>
              <a:t>ドローン</a:t>
            </a:r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835398" flipH="1">
            <a:off x="4236253" y="3466220"/>
            <a:ext cx="1730532" cy="1715614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4307102" y="6095037"/>
            <a:ext cx="1734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>
                <a:solidFill>
                  <a:prstClr val="black"/>
                </a:solidFill>
                <a:latin typeface="Arial"/>
                <a:ea typeface="ＭＳ Ｐゴシック"/>
              </a:rPr>
              <a:t>コントローラ</a:t>
            </a:r>
            <a:endParaRPr lang="en-US" altLang="ja-JP" sz="2000" dirty="0">
              <a:solidFill>
                <a:prstClr val="black"/>
              </a:solidFill>
              <a:latin typeface="Arial"/>
              <a:ea typeface="ＭＳ Ｐゴシック"/>
            </a:endParaRPr>
          </a:p>
          <a:p>
            <a:pPr algn="ctr"/>
            <a:r>
              <a:rPr lang="ja-JP" altLang="en-US" sz="2000" dirty="0">
                <a:solidFill>
                  <a:prstClr val="black"/>
                </a:solidFill>
                <a:latin typeface="Arial"/>
                <a:ea typeface="ＭＳ Ｐゴシック"/>
              </a:rPr>
              <a:t>（地上制御局）</a:t>
            </a:r>
          </a:p>
        </p:txBody>
      </p:sp>
      <p:grpSp>
        <p:nvGrpSpPr>
          <p:cNvPr id="31" name="グループ化 30"/>
          <p:cNvGrpSpPr/>
          <p:nvPr/>
        </p:nvGrpSpPr>
        <p:grpSpPr>
          <a:xfrm>
            <a:off x="1777704" y="2341626"/>
            <a:ext cx="900269" cy="800100"/>
            <a:chOff x="477889" y="3477342"/>
            <a:chExt cx="900269" cy="800100"/>
          </a:xfrm>
        </p:grpSpPr>
        <p:pic>
          <p:nvPicPr>
            <p:cNvPr id="32" name="Picture 14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522" y="3477342"/>
              <a:ext cx="889636" cy="800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正方形/長方形 32"/>
            <p:cNvSpPr/>
            <p:nvPr/>
          </p:nvSpPr>
          <p:spPr>
            <a:xfrm>
              <a:off x="477889" y="3524205"/>
              <a:ext cx="88963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prstClr val="white"/>
                  </a:solidFill>
                  <a:ea typeface="ＭＳ Ｐゴシック"/>
                  <a:cs typeface="Arial" panose="020B0604020202020204" pitchFamily="34" charset="0"/>
                </a:rPr>
                <a:t>南南東へ飛行</a:t>
              </a:r>
              <a:endParaRPr lang="en-US" altLang="ja-JP" sz="1600" dirty="0">
                <a:solidFill>
                  <a:prstClr val="white"/>
                </a:solidFill>
                <a:ea typeface="ＭＳ Ｐゴシック"/>
                <a:cs typeface="Arial" panose="020B0604020202020204" pitchFamily="34" charset="0"/>
              </a:endParaRPr>
            </a:p>
          </p:txBody>
        </p:sp>
      </p:grpSp>
      <p:sp>
        <p:nvSpPr>
          <p:cNvPr id="34" name="四角形吹き出し 33"/>
          <p:cNvSpPr/>
          <p:nvPr/>
        </p:nvSpPr>
        <p:spPr>
          <a:xfrm>
            <a:off x="8026724" y="4802069"/>
            <a:ext cx="2641277" cy="981456"/>
          </a:xfrm>
          <a:prstGeom prst="wedgeRectCallout">
            <a:avLst>
              <a:gd name="adj1" fmla="val -67773"/>
              <a:gd name="adj2" fmla="val -772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defTabSz="957263">
              <a:defRPr/>
            </a:pPr>
            <a:r>
              <a:rPr lang="ja-JP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Ｐゴシック"/>
                <a:ea typeface="ＭＳ Ｐゴシック"/>
                <a:cs typeface="Arial" panose="020B0604020202020204" pitchFamily="34" charset="0"/>
              </a:rPr>
              <a:t>どんな強力な盗聴者でも解読不可能</a:t>
            </a:r>
            <a:endParaRPr lang="en-US" altLang="ja-JP" dirty="0">
              <a:solidFill>
                <a:srgbClr val="70AD47">
                  <a:lumMod val="75000"/>
                </a:srgbClr>
              </a:solidFill>
              <a:latin typeface="ＭＳ Ｐゴシック"/>
              <a:ea typeface="ＭＳ Ｐゴシック"/>
              <a:cs typeface="Arial" panose="020B0604020202020204" pitchFamily="34" charset="0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4774910" y="4247709"/>
            <a:ext cx="2863035" cy="1506229"/>
            <a:chOff x="3250909" y="4247708"/>
            <a:chExt cx="2863035" cy="1506229"/>
          </a:xfrm>
        </p:grpSpPr>
        <p:sp>
          <p:nvSpPr>
            <p:cNvPr id="29" name="正方形/長方形 28"/>
            <p:cNvSpPr/>
            <p:nvPr/>
          </p:nvSpPr>
          <p:spPr>
            <a:xfrm>
              <a:off x="3250909" y="4247708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ja-JP" dirty="0">
                  <a:solidFill>
                    <a:prstClr val="black"/>
                  </a:solidFill>
                  <a:latin typeface="Arial"/>
                  <a:ea typeface="ＭＳ Ｐゴシック"/>
                </a:rPr>
                <a:t>電波</a:t>
              </a:r>
              <a:endParaRPr lang="ja-JP" altLang="en-US" dirty="0">
                <a:solidFill>
                  <a:prstClr val="black"/>
                </a:solidFill>
                <a:latin typeface="Arial"/>
                <a:ea typeface="ＭＳ Ｐゴシック"/>
              </a:endParaRPr>
            </a:p>
          </p:txBody>
        </p:sp>
        <p:pic>
          <p:nvPicPr>
            <p:cNvPr id="36" name="Picture 17" descr="j0087278"/>
            <p:cNvPicPr>
              <a:picLocks noChangeAspect="1" noChangeArrowheads="1"/>
            </p:cNvPicPr>
            <p:nvPr/>
          </p:nvPicPr>
          <p:blipFill>
            <a:blip r:embed="rId8" cstate="print">
              <a:lum bright="9000" contrast="55000"/>
            </a:blip>
            <a:srcRect/>
            <a:stretch>
              <a:fillRect/>
            </a:stretch>
          </p:blipFill>
          <p:spPr bwMode="auto">
            <a:xfrm flipH="1">
              <a:off x="5004553" y="4597626"/>
              <a:ext cx="775237" cy="1156311"/>
            </a:xfrm>
            <a:prstGeom prst="rect">
              <a:avLst/>
            </a:prstGeom>
            <a:noFill/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grpSp>
          <p:nvGrpSpPr>
            <p:cNvPr id="37" name="グループ化 225"/>
            <p:cNvGrpSpPr>
              <a:grpSpLocks noChangeAspect="1"/>
            </p:cNvGrpSpPr>
            <p:nvPr/>
          </p:nvGrpSpPr>
          <p:grpSpPr>
            <a:xfrm rot="5400000" flipH="1">
              <a:off x="5140490" y="4576004"/>
              <a:ext cx="678484" cy="1268424"/>
              <a:chOff x="3719937" y="1182684"/>
              <a:chExt cx="125468" cy="201123"/>
            </a:xfrm>
          </p:grpSpPr>
          <p:sp>
            <p:nvSpPr>
              <p:cNvPr id="47" name="Line 85"/>
              <p:cNvSpPr>
                <a:spLocks noChangeAspect="1" noChangeShapeType="1"/>
              </p:cNvSpPr>
              <p:nvPr/>
            </p:nvSpPr>
            <p:spPr bwMode="auto">
              <a:xfrm flipH="1">
                <a:off x="3719992" y="1183782"/>
                <a:ext cx="125413" cy="200025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48" name="Line 85"/>
              <p:cNvSpPr>
                <a:spLocks noChangeAspect="1" noChangeShapeType="1"/>
              </p:cNvSpPr>
              <p:nvPr/>
            </p:nvSpPr>
            <p:spPr bwMode="auto">
              <a:xfrm>
                <a:off x="3719937" y="1182684"/>
                <a:ext cx="125413" cy="200025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  <p:grpSp>
          <p:nvGrpSpPr>
            <p:cNvPr id="38" name="Group 924"/>
            <p:cNvGrpSpPr>
              <a:grpSpLocks/>
            </p:cNvGrpSpPr>
            <p:nvPr/>
          </p:nvGrpSpPr>
          <p:grpSpPr bwMode="auto">
            <a:xfrm flipH="1">
              <a:off x="4247856" y="4342133"/>
              <a:ext cx="684184" cy="671043"/>
              <a:chOff x="1066" y="2132"/>
              <a:chExt cx="479" cy="488"/>
            </a:xfrm>
          </p:grpSpPr>
          <p:sp>
            <p:nvSpPr>
              <p:cNvPr id="39" name="AutoShape 925"/>
              <p:cNvSpPr>
                <a:spLocks noChangeArrowheads="1"/>
              </p:cNvSpPr>
              <p:nvPr/>
            </p:nvSpPr>
            <p:spPr bwMode="auto">
              <a:xfrm>
                <a:off x="1066" y="2132"/>
                <a:ext cx="479" cy="488"/>
              </a:xfrm>
              <a:prstGeom prst="irregularSeal1">
                <a:avLst/>
              </a:prstGeom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 sz="1350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grpSp>
            <p:nvGrpSpPr>
              <p:cNvPr id="40" name="Group 926"/>
              <p:cNvGrpSpPr>
                <a:grpSpLocks/>
              </p:cNvGrpSpPr>
              <p:nvPr/>
            </p:nvGrpSpPr>
            <p:grpSpPr bwMode="auto">
              <a:xfrm>
                <a:off x="1193" y="2251"/>
                <a:ext cx="218" cy="218"/>
                <a:chOff x="1621" y="3085"/>
                <a:chExt cx="1162" cy="1162"/>
              </a:xfrm>
            </p:grpSpPr>
            <p:sp>
              <p:nvSpPr>
                <p:cNvPr id="41" name="AutoShape 92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621" y="3085"/>
                  <a:ext cx="1162" cy="116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ja-JP" altLang="en-US" sz="1350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42" name="Freeform 928"/>
                <p:cNvSpPr>
                  <a:spLocks/>
                </p:cNvSpPr>
                <p:nvPr/>
              </p:nvSpPr>
              <p:spPr bwMode="auto">
                <a:xfrm>
                  <a:off x="1668" y="3132"/>
                  <a:ext cx="1061" cy="1061"/>
                </a:xfrm>
                <a:custGeom>
                  <a:avLst/>
                  <a:gdLst/>
                  <a:ahLst/>
                  <a:cxnLst>
                    <a:cxn ang="0">
                      <a:pos x="557" y="1057"/>
                    </a:cxn>
                    <a:cxn ang="0">
                      <a:pos x="611" y="1054"/>
                    </a:cxn>
                    <a:cxn ang="0">
                      <a:pos x="662" y="1043"/>
                    </a:cxn>
                    <a:cxn ang="0">
                      <a:pos x="712" y="1029"/>
                    </a:cxn>
                    <a:cxn ang="0">
                      <a:pos x="759" y="1007"/>
                    </a:cxn>
                    <a:cxn ang="0">
                      <a:pos x="806" y="982"/>
                    </a:cxn>
                    <a:cxn ang="0">
                      <a:pos x="849" y="957"/>
                    </a:cxn>
                    <a:cxn ang="0">
                      <a:pos x="888" y="921"/>
                    </a:cxn>
                    <a:cxn ang="0">
                      <a:pos x="921" y="885"/>
                    </a:cxn>
                    <a:cxn ang="0">
                      <a:pos x="971" y="827"/>
                    </a:cxn>
                    <a:cxn ang="0">
                      <a:pos x="996" y="780"/>
                    </a:cxn>
                    <a:cxn ang="0">
                      <a:pos x="1018" y="737"/>
                    </a:cxn>
                    <a:cxn ang="0">
                      <a:pos x="1036" y="687"/>
                    </a:cxn>
                    <a:cxn ang="0">
                      <a:pos x="1050" y="637"/>
                    </a:cxn>
                    <a:cxn ang="0">
                      <a:pos x="1057" y="583"/>
                    </a:cxn>
                    <a:cxn ang="0">
                      <a:pos x="1061" y="529"/>
                    </a:cxn>
                    <a:cxn ang="0">
                      <a:pos x="1057" y="475"/>
                    </a:cxn>
                    <a:cxn ang="0">
                      <a:pos x="1050" y="424"/>
                    </a:cxn>
                    <a:cxn ang="0">
                      <a:pos x="1036" y="370"/>
                    </a:cxn>
                    <a:cxn ang="0">
                      <a:pos x="1018" y="324"/>
                    </a:cxn>
                    <a:cxn ang="0">
                      <a:pos x="996" y="277"/>
                    </a:cxn>
                    <a:cxn ang="0">
                      <a:pos x="971" y="234"/>
                    </a:cxn>
                    <a:cxn ang="0">
                      <a:pos x="939" y="190"/>
                    </a:cxn>
                    <a:cxn ang="0">
                      <a:pos x="906" y="154"/>
                    </a:cxn>
                    <a:cxn ang="0">
                      <a:pos x="867" y="122"/>
                    </a:cxn>
                    <a:cxn ang="0">
                      <a:pos x="827" y="90"/>
                    </a:cxn>
                    <a:cxn ang="0">
                      <a:pos x="784" y="65"/>
                    </a:cxn>
                    <a:cxn ang="0">
                      <a:pos x="737" y="39"/>
                    </a:cxn>
                    <a:cxn ang="0">
                      <a:pos x="687" y="21"/>
                    </a:cxn>
                    <a:cxn ang="0">
                      <a:pos x="637" y="11"/>
                    </a:cxn>
                    <a:cxn ang="0">
                      <a:pos x="583" y="3"/>
                    </a:cxn>
                    <a:cxn ang="0">
                      <a:pos x="503" y="0"/>
                    </a:cxn>
                    <a:cxn ang="0">
                      <a:pos x="449" y="7"/>
                    </a:cxn>
                    <a:cxn ang="0">
                      <a:pos x="395" y="14"/>
                    </a:cxn>
                    <a:cxn ang="0">
                      <a:pos x="345" y="29"/>
                    </a:cxn>
                    <a:cxn ang="0">
                      <a:pos x="298" y="50"/>
                    </a:cxn>
                    <a:cxn ang="0">
                      <a:pos x="255" y="75"/>
                    </a:cxn>
                    <a:cxn ang="0">
                      <a:pos x="212" y="104"/>
                    </a:cxn>
                    <a:cxn ang="0">
                      <a:pos x="172" y="136"/>
                    </a:cxn>
                    <a:cxn ang="0">
                      <a:pos x="104" y="212"/>
                    </a:cxn>
                    <a:cxn ang="0">
                      <a:pos x="75" y="255"/>
                    </a:cxn>
                    <a:cxn ang="0">
                      <a:pos x="50" y="298"/>
                    </a:cxn>
                    <a:cxn ang="0">
                      <a:pos x="32" y="349"/>
                    </a:cxn>
                    <a:cxn ang="0">
                      <a:pos x="14" y="399"/>
                    </a:cxn>
                    <a:cxn ang="0">
                      <a:pos x="7" y="449"/>
                    </a:cxn>
                    <a:cxn ang="0">
                      <a:pos x="0" y="503"/>
                    </a:cxn>
                    <a:cxn ang="0">
                      <a:pos x="3" y="583"/>
                    </a:cxn>
                    <a:cxn ang="0">
                      <a:pos x="11" y="637"/>
                    </a:cxn>
                    <a:cxn ang="0">
                      <a:pos x="21" y="687"/>
                    </a:cxn>
                    <a:cxn ang="0">
                      <a:pos x="39" y="737"/>
                    </a:cxn>
                    <a:cxn ang="0">
                      <a:pos x="65" y="780"/>
                    </a:cxn>
                    <a:cxn ang="0">
                      <a:pos x="90" y="827"/>
                    </a:cxn>
                    <a:cxn ang="0">
                      <a:pos x="118" y="867"/>
                    </a:cxn>
                    <a:cxn ang="0">
                      <a:pos x="212" y="957"/>
                    </a:cxn>
                    <a:cxn ang="0">
                      <a:pos x="255" y="982"/>
                    </a:cxn>
                    <a:cxn ang="0">
                      <a:pos x="298" y="1007"/>
                    </a:cxn>
                    <a:cxn ang="0">
                      <a:pos x="345" y="1029"/>
                    </a:cxn>
                    <a:cxn ang="0">
                      <a:pos x="395" y="1043"/>
                    </a:cxn>
                    <a:cxn ang="0">
                      <a:pos x="449" y="1054"/>
                    </a:cxn>
                    <a:cxn ang="0">
                      <a:pos x="503" y="1057"/>
                    </a:cxn>
                  </a:cxnLst>
                  <a:rect l="0" t="0" r="r" b="b"/>
                  <a:pathLst>
                    <a:path w="1061" h="1061">
                      <a:moveTo>
                        <a:pt x="529" y="1061"/>
                      </a:moveTo>
                      <a:lnTo>
                        <a:pt x="557" y="1057"/>
                      </a:lnTo>
                      <a:lnTo>
                        <a:pt x="583" y="1057"/>
                      </a:lnTo>
                      <a:lnTo>
                        <a:pt x="611" y="1054"/>
                      </a:lnTo>
                      <a:lnTo>
                        <a:pt x="637" y="1050"/>
                      </a:lnTo>
                      <a:lnTo>
                        <a:pt x="662" y="1043"/>
                      </a:lnTo>
                      <a:lnTo>
                        <a:pt x="687" y="1036"/>
                      </a:lnTo>
                      <a:lnTo>
                        <a:pt x="712" y="1029"/>
                      </a:lnTo>
                      <a:lnTo>
                        <a:pt x="737" y="1018"/>
                      </a:lnTo>
                      <a:lnTo>
                        <a:pt x="759" y="1007"/>
                      </a:lnTo>
                      <a:lnTo>
                        <a:pt x="784" y="996"/>
                      </a:lnTo>
                      <a:lnTo>
                        <a:pt x="806" y="982"/>
                      </a:lnTo>
                      <a:lnTo>
                        <a:pt x="827" y="971"/>
                      </a:lnTo>
                      <a:lnTo>
                        <a:pt x="849" y="957"/>
                      </a:lnTo>
                      <a:lnTo>
                        <a:pt x="867" y="939"/>
                      </a:lnTo>
                      <a:lnTo>
                        <a:pt x="888" y="921"/>
                      </a:lnTo>
                      <a:lnTo>
                        <a:pt x="906" y="903"/>
                      </a:lnTo>
                      <a:lnTo>
                        <a:pt x="921" y="885"/>
                      </a:lnTo>
                      <a:lnTo>
                        <a:pt x="957" y="849"/>
                      </a:lnTo>
                      <a:lnTo>
                        <a:pt x="971" y="827"/>
                      </a:lnTo>
                      <a:lnTo>
                        <a:pt x="982" y="806"/>
                      </a:lnTo>
                      <a:lnTo>
                        <a:pt x="996" y="780"/>
                      </a:lnTo>
                      <a:lnTo>
                        <a:pt x="1007" y="759"/>
                      </a:lnTo>
                      <a:lnTo>
                        <a:pt x="1018" y="737"/>
                      </a:lnTo>
                      <a:lnTo>
                        <a:pt x="1029" y="712"/>
                      </a:lnTo>
                      <a:lnTo>
                        <a:pt x="1036" y="687"/>
                      </a:lnTo>
                      <a:lnTo>
                        <a:pt x="1043" y="662"/>
                      </a:lnTo>
                      <a:lnTo>
                        <a:pt x="1050" y="637"/>
                      </a:lnTo>
                      <a:lnTo>
                        <a:pt x="1054" y="611"/>
                      </a:lnTo>
                      <a:lnTo>
                        <a:pt x="1057" y="583"/>
                      </a:lnTo>
                      <a:lnTo>
                        <a:pt x="1057" y="557"/>
                      </a:lnTo>
                      <a:lnTo>
                        <a:pt x="1061" y="529"/>
                      </a:lnTo>
                      <a:lnTo>
                        <a:pt x="1057" y="503"/>
                      </a:lnTo>
                      <a:lnTo>
                        <a:pt x="1057" y="475"/>
                      </a:lnTo>
                      <a:lnTo>
                        <a:pt x="1054" y="449"/>
                      </a:lnTo>
                      <a:lnTo>
                        <a:pt x="1050" y="424"/>
                      </a:lnTo>
                      <a:lnTo>
                        <a:pt x="1043" y="399"/>
                      </a:lnTo>
                      <a:lnTo>
                        <a:pt x="1036" y="370"/>
                      </a:lnTo>
                      <a:lnTo>
                        <a:pt x="1029" y="349"/>
                      </a:lnTo>
                      <a:lnTo>
                        <a:pt x="1018" y="324"/>
                      </a:lnTo>
                      <a:lnTo>
                        <a:pt x="1007" y="298"/>
                      </a:lnTo>
                      <a:lnTo>
                        <a:pt x="996" y="277"/>
                      </a:lnTo>
                      <a:lnTo>
                        <a:pt x="982" y="255"/>
                      </a:lnTo>
                      <a:lnTo>
                        <a:pt x="971" y="234"/>
                      </a:lnTo>
                      <a:lnTo>
                        <a:pt x="957" y="212"/>
                      </a:lnTo>
                      <a:lnTo>
                        <a:pt x="939" y="190"/>
                      </a:lnTo>
                      <a:lnTo>
                        <a:pt x="921" y="172"/>
                      </a:lnTo>
                      <a:lnTo>
                        <a:pt x="906" y="154"/>
                      </a:lnTo>
                      <a:lnTo>
                        <a:pt x="888" y="136"/>
                      </a:lnTo>
                      <a:lnTo>
                        <a:pt x="867" y="122"/>
                      </a:lnTo>
                      <a:lnTo>
                        <a:pt x="849" y="104"/>
                      </a:lnTo>
                      <a:lnTo>
                        <a:pt x="827" y="90"/>
                      </a:lnTo>
                      <a:lnTo>
                        <a:pt x="806" y="75"/>
                      </a:lnTo>
                      <a:lnTo>
                        <a:pt x="784" y="65"/>
                      </a:lnTo>
                      <a:lnTo>
                        <a:pt x="759" y="50"/>
                      </a:lnTo>
                      <a:lnTo>
                        <a:pt x="737" y="39"/>
                      </a:lnTo>
                      <a:lnTo>
                        <a:pt x="712" y="29"/>
                      </a:lnTo>
                      <a:lnTo>
                        <a:pt x="687" y="21"/>
                      </a:lnTo>
                      <a:lnTo>
                        <a:pt x="662" y="14"/>
                      </a:lnTo>
                      <a:lnTo>
                        <a:pt x="637" y="11"/>
                      </a:lnTo>
                      <a:lnTo>
                        <a:pt x="611" y="7"/>
                      </a:lnTo>
                      <a:lnTo>
                        <a:pt x="583" y="3"/>
                      </a:lnTo>
                      <a:lnTo>
                        <a:pt x="557" y="0"/>
                      </a:lnTo>
                      <a:lnTo>
                        <a:pt x="503" y="0"/>
                      </a:lnTo>
                      <a:lnTo>
                        <a:pt x="475" y="3"/>
                      </a:lnTo>
                      <a:lnTo>
                        <a:pt x="449" y="7"/>
                      </a:lnTo>
                      <a:lnTo>
                        <a:pt x="424" y="11"/>
                      </a:lnTo>
                      <a:lnTo>
                        <a:pt x="395" y="14"/>
                      </a:lnTo>
                      <a:lnTo>
                        <a:pt x="370" y="21"/>
                      </a:lnTo>
                      <a:lnTo>
                        <a:pt x="345" y="29"/>
                      </a:lnTo>
                      <a:lnTo>
                        <a:pt x="324" y="39"/>
                      </a:lnTo>
                      <a:lnTo>
                        <a:pt x="298" y="50"/>
                      </a:lnTo>
                      <a:lnTo>
                        <a:pt x="277" y="65"/>
                      </a:lnTo>
                      <a:lnTo>
                        <a:pt x="255" y="75"/>
                      </a:lnTo>
                      <a:lnTo>
                        <a:pt x="234" y="90"/>
                      </a:lnTo>
                      <a:lnTo>
                        <a:pt x="212" y="104"/>
                      </a:lnTo>
                      <a:lnTo>
                        <a:pt x="190" y="122"/>
                      </a:lnTo>
                      <a:lnTo>
                        <a:pt x="172" y="136"/>
                      </a:lnTo>
                      <a:lnTo>
                        <a:pt x="118" y="190"/>
                      </a:lnTo>
                      <a:lnTo>
                        <a:pt x="104" y="212"/>
                      </a:lnTo>
                      <a:lnTo>
                        <a:pt x="90" y="234"/>
                      </a:lnTo>
                      <a:lnTo>
                        <a:pt x="75" y="255"/>
                      </a:lnTo>
                      <a:lnTo>
                        <a:pt x="65" y="277"/>
                      </a:lnTo>
                      <a:lnTo>
                        <a:pt x="50" y="298"/>
                      </a:lnTo>
                      <a:lnTo>
                        <a:pt x="39" y="324"/>
                      </a:lnTo>
                      <a:lnTo>
                        <a:pt x="32" y="349"/>
                      </a:lnTo>
                      <a:lnTo>
                        <a:pt x="21" y="370"/>
                      </a:lnTo>
                      <a:lnTo>
                        <a:pt x="14" y="399"/>
                      </a:lnTo>
                      <a:lnTo>
                        <a:pt x="11" y="424"/>
                      </a:lnTo>
                      <a:lnTo>
                        <a:pt x="7" y="449"/>
                      </a:lnTo>
                      <a:lnTo>
                        <a:pt x="3" y="475"/>
                      </a:lnTo>
                      <a:lnTo>
                        <a:pt x="0" y="503"/>
                      </a:lnTo>
                      <a:lnTo>
                        <a:pt x="0" y="557"/>
                      </a:lnTo>
                      <a:lnTo>
                        <a:pt x="3" y="583"/>
                      </a:lnTo>
                      <a:lnTo>
                        <a:pt x="7" y="611"/>
                      </a:lnTo>
                      <a:lnTo>
                        <a:pt x="11" y="637"/>
                      </a:lnTo>
                      <a:lnTo>
                        <a:pt x="14" y="662"/>
                      </a:lnTo>
                      <a:lnTo>
                        <a:pt x="21" y="687"/>
                      </a:lnTo>
                      <a:lnTo>
                        <a:pt x="32" y="712"/>
                      </a:lnTo>
                      <a:lnTo>
                        <a:pt x="39" y="737"/>
                      </a:lnTo>
                      <a:lnTo>
                        <a:pt x="50" y="759"/>
                      </a:lnTo>
                      <a:lnTo>
                        <a:pt x="65" y="780"/>
                      </a:lnTo>
                      <a:lnTo>
                        <a:pt x="75" y="806"/>
                      </a:lnTo>
                      <a:lnTo>
                        <a:pt x="90" y="827"/>
                      </a:lnTo>
                      <a:lnTo>
                        <a:pt x="104" y="849"/>
                      </a:lnTo>
                      <a:lnTo>
                        <a:pt x="118" y="867"/>
                      </a:lnTo>
                      <a:lnTo>
                        <a:pt x="190" y="939"/>
                      </a:lnTo>
                      <a:lnTo>
                        <a:pt x="212" y="957"/>
                      </a:lnTo>
                      <a:lnTo>
                        <a:pt x="234" y="971"/>
                      </a:lnTo>
                      <a:lnTo>
                        <a:pt x="255" y="982"/>
                      </a:lnTo>
                      <a:lnTo>
                        <a:pt x="277" y="996"/>
                      </a:lnTo>
                      <a:lnTo>
                        <a:pt x="298" y="1007"/>
                      </a:lnTo>
                      <a:lnTo>
                        <a:pt x="324" y="1018"/>
                      </a:lnTo>
                      <a:lnTo>
                        <a:pt x="345" y="1029"/>
                      </a:lnTo>
                      <a:lnTo>
                        <a:pt x="370" y="1036"/>
                      </a:lnTo>
                      <a:lnTo>
                        <a:pt x="395" y="1043"/>
                      </a:lnTo>
                      <a:lnTo>
                        <a:pt x="424" y="1050"/>
                      </a:lnTo>
                      <a:lnTo>
                        <a:pt x="449" y="1054"/>
                      </a:lnTo>
                      <a:lnTo>
                        <a:pt x="475" y="1057"/>
                      </a:lnTo>
                      <a:lnTo>
                        <a:pt x="503" y="1057"/>
                      </a:lnTo>
                      <a:lnTo>
                        <a:pt x="529" y="106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ja-JP" altLang="en-US" sz="1350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43" name="Freeform 929"/>
                <p:cNvSpPr>
                  <a:spLocks/>
                </p:cNvSpPr>
                <p:nvPr/>
              </p:nvSpPr>
              <p:spPr bwMode="auto">
                <a:xfrm>
                  <a:off x="1840" y="3243"/>
                  <a:ext cx="713" cy="367"/>
                </a:xfrm>
                <a:custGeom>
                  <a:avLst/>
                  <a:gdLst/>
                  <a:ahLst/>
                  <a:cxnLst>
                    <a:cxn ang="0">
                      <a:pos x="353" y="367"/>
                    </a:cxn>
                    <a:cxn ang="0">
                      <a:pos x="0" y="202"/>
                    </a:cxn>
                    <a:cxn ang="0">
                      <a:pos x="0" y="198"/>
                    </a:cxn>
                    <a:cxn ang="0">
                      <a:pos x="11" y="184"/>
                    </a:cxn>
                    <a:cxn ang="0">
                      <a:pos x="22" y="169"/>
                    </a:cxn>
                    <a:cxn ang="0">
                      <a:pos x="33" y="155"/>
                    </a:cxn>
                    <a:cxn ang="0">
                      <a:pos x="44" y="141"/>
                    </a:cxn>
                    <a:cxn ang="0">
                      <a:pos x="54" y="126"/>
                    </a:cxn>
                    <a:cxn ang="0">
                      <a:pos x="69" y="115"/>
                    </a:cxn>
                    <a:cxn ang="0">
                      <a:pos x="94" y="90"/>
                    </a:cxn>
                    <a:cxn ang="0">
                      <a:pos x="108" y="79"/>
                    </a:cxn>
                    <a:cxn ang="0">
                      <a:pos x="123" y="72"/>
                    </a:cxn>
                    <a:cxn ang="0">
                      <a:pos x="137" y="61"/>
                    </a:cxn>
                    <a:cxn ang="0">
                      <a:pos x="152" y="54"/>
                    </a:cxn>
                    <a:cxn ang="0">
                      <a:pos x="170" y="43"/>
                    </a:cxn>
                    <a:cxn ang="0">
                      <a:pos x="184" y="36"/>
                    </a:cxn>
                    <a:cxn ang="0">
                      <a:pos x="202" y="29"/>
                    </a:cxn>
                    <a:cxn ang="0">
                      <a:pos x="216" y="22"/>
                    </a:cxn>
                    <a:cxn ang="0">
                      <a:pos x="234" y="18"/>
                    </a:cxn>
                    <a:cxn ang="0">
                      <a:pos x="252" y="15"/>
                    </a:cxn>
                    <a:cxn ang="0">
                      <a:pos x="270" y="11"/>
                    </a:cxn>
                    <a:cxn ang="0">
                      <a:pos x="285" y="7"/>
                    </a:cxn>
                    <a:cxn ang="0">
                      <a:pos x="303" y="4"/>
                    </a:cxn>
                    <a:cxn ang="0">
                      <a:pos x="321" y="0"/>
                    </a:cxn>
                    <a:cxn ang="0">
                      <a:pos x="393" y="0"/>
                    </a:cxn>
                    <a:cxn ang="0">
                      <a:pos x="411" y="4"/>
                    </a:cxn>
                    <a:cxn ang="0">
                      <a:pos x="429" y="7"/>
                    </a:cxn>
                    <a:cxn ang="0">
                      <a:pos x="447" y="11"/>
                    </a:cxn>
                    <a:cxn ang="0">
                      <a:pos x="465" y="15"/>
                    </a:cxn>
                    <a:cxn ang="0">
                      <a:pos x="483" y="18"/>
                    </a:cxn>
                    <a:cxn ang="0">
                      <a:pos x="501" y="25"/>
                    </a:cxn>
                    <a:cxn ang="0">
                      <a:pos x="518" y="33"/>
                    </a:cxn>
                    <a:cxn ang="0">
                      <a:pos x="533" y="40"/>
                    </a:cxn>
                    <a:cxn ang="0">
                      <a:pos x="551" y="47"/>
                    </a:cxn>
                    <a:cxn ang="0">
                      <a:pos x="565" y="54"/>
                    </a:cxn>
                    <a:cxn ang="0">
                      <a:pos x="583" y="65"/>
                    </a:cxn>
                    <a:cxn ang="0">
                      <a:pos x="594" y="72"/>
                    </a:cxn>
                    <a:cxn ang="0">
                      <a:pos x="608" y="83"/>
                    </a:cxn>
                    <a:cxn ang="0">
                      <a:pos x="623" y="94"/>
                    </a:cxn>
                    <a:cxn ang="0">
                      <a:pos x="648" y="119"/>
                    </a:cxn>
                    <a:cxn ang="0">
                      <a:pos x="662" y="130"/>
                    </a:cxn>
                    <a:cxn ang="0">
                      <a:pos x="673" y="144"/>
                    </a:cxn>
                    <a:cxn ang="0">
                      <a:pos x="684" y="155"/>
                    </a:cxn>
                    <a:cxn ang="0">
                      <a:pos x="695" y="169"/>
                    </a:cxn>
                    <a:cxn ang="0">
                      <a:pos x="706" y="184"/>
                    </a:cxn>
                    <a:cxn ang="0">
                      <a:pos x="713" y="198"/>
                    </a:cxn>
                    <a:cxn ang="0">
                      <a:pos x="353" y="367"/>
                    </a:cxn>
                  </a:cxnLst>
                  <a:rect l="0" t="0" r="r" b="b"/>
                  <a:pathLst>
                    <a:path w="713" h="367">
                      <a:moveTo>
                        <a:pt x="353" y="367"/>
                      </a:moveTo>
                      <a:lnTo>
                        <a:pt x="0" y="202"/>
                      </a:lnTo>
                      <a:lnTo>
                        <a:pt x="0" y="198"/>
                      </a:lnTo>
                      <a:lnTo>
                        <a:pt x="11" y="184"/>
                      </a:lnTo>
                      <a:lnTo>
                        <a:pt x="22" y="169"/>
                      </a:lnTo>
                      <a:lnTo>
                        <a:pt x="33" y="155"/>
                      </a:lnTo>
                      <a:lnTo>
                        <a:pt x="44" y="141"/>
                      </a:lnTo>
                      <a:lnTo>
                        <a:pt x="54" y="126"/>
                      </a:lnTo>
                      <a:lnTo>
                        <a:pt x="69" y="115"/>
                      </a:lnTo>
                      <a:lnTo>
                        <a:pt x="94" y="90"/>
                      </a:lnTo>
                      <a:lnTo>
                        <a:pt x="108" y="79"/>
                      </a:lnTo>
                      <a:lnTo>
                        <a:pt x="123" y="72"/>
                      </a:lnTo>
                      <a:lnTo>
                        <a:pt x="137" y="61"/>
                      </a:lnTo>
                      <a:lnTo>
                        <a:pt x="152" y="54"/>
                      </a:lnTo>
                      <a:lnTo>
                        <a:pt x="170" y="43"/>
                      </a:lnTo>
                      <a:lnTo>
                        <a:pt x="184" y="36"/>
                      </a:lnTo>
                      <a:lnTo>
                        <a:pt x="202" y="29"/>
                      </a:lnTo>
                      <a:lnTo>
                        <a:pt x="216" y="22"/>
                      </a:lnTo>
                      <a:lnTo>
                        <a:pt x="234" y="18"/>
                      </a:lnTo>
                      <a:lnTo>
                        <a:pt x="252" y="15"/>
                      </a:lnTo>
                      <a:lnTo>
                        <a:pt x="270" y="11"/>
                      </a:lnTo>
                      <a:lnTo>
                        <a:pt x="285" y="7"/>
                      </a:lnTo>
                      <a:lnTo>
                        <a:pt x="303" y="4"/>
                      </a:lnTo>
                      <a:lnTo>
                        <a:pt x="321" y="0"/>
                      </a:lnTo>
                      <a:lnTo>
                        <a:pt x="393" y="0"/>
                      </a:lnTo>
                      <a:lnTo>
                        <a:pt x="411" y="4"/>
                      </a:lnTo>
                      <a:lnTo>
                        <a:pt x="429" y="7"/>
                      </a:lnTo>
                      <a:lnTo>
                        <a:pt x="447" y="11"/>
                      </a:lnTo>
                      <a:lnTo>
                        <a:pt x="465" y="15"/>
                      </a:lnTo>
                      <a:lnTo>
                        <a:pt x="483" y="18"/>
                      </a:lnTo>
                      <a:lnTo>
                        <a:pt x="501" y="25"/>
                      </a:lnTo>
                      <a:lnTo>
                        <a:pt x="518" y="33"/>
                      </a:lnTo>
                      <a:lnTo>
                        <a:pt x="533" y="40"/>
                      </a:lnTo>
                      <a:lnTo>
                        <a:pt x="551" y="47"/>
                      </a:lnTo>
                      <a:lnTo>
                        <a:pt x="565" y="54"/>
                      </a:lnTo>
                      <a:lnTo>
                        <a:pt x="583" y="65"/>
                      </a:lnTo>
                      <a:lnTo>
                        <a:pt x="594" y="72"/>
                      </a:lnTo>
                      <a:lnTo>
                        <a:pt x="608" y="83"/>
                      </a:lnTo>
                      <a:lnTo>
                        <a:pt x="623" y="94"/>
                      </a:lnTo>
                      <a:lnTo>
                        <a:pt x="648" y="119"/>
                      </a:lnTo>
                      <a:lnTo>
                        <a:pt x="662" y="130"/>
                      </a:lnTo>
                      <a:lnTo>
                        <a:pt x="673" y="144"/>
                      </a:lnTo>
                      <a:lnTo>
                        <a:pt x="684" y="155"/>
                      </a:lnTo>
                      <a:lnTo>
                        <a:pt x="695" y="169"/>
                      </a:lnTo>
                      <a:lnTo>
                        <a:pt x="706" y="184"/>
                      </a:lnTo>
                      <a:lnTo>
                        <a:pt x="713" y="198"/>
                      </a:lnTo>
                      <a:lnTo>
                        <a:pt x="353" y="3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ja-JP" altLang="en-US" sz="1350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44" name="Freeform 930"/>
                <p:cNvSpPr>
                  <a:spLocks/>
                </p:cNvSpPr>
                <p:nvPr/>
              </p:nvSpPr>
              <p:spPr bwMode="auto">
                <a:xfrm>
                  <a:off x="2308" y="3531"/>
                  <a:ext cx="306" cy="263"/>
                </a:xfrm>
                <a:custGeom>
                  <a:avLst/>
                  <a:gdLst/>
                  <a:ahLst/>
                  <a:cxnLst>
                    <a:cxn ang="0">
                      <a:pos x="0" y="130"/>
                    </a:cxn>
                    <a:cxn ang="0">
                      <a:pos x="284" y="0"/>
                    </a:cxn>
                    <a:cxn ang="0">
                      <a:pos x="295" y="32"/>
                    </a:cxn>
                    <a:cxn ang="0">
                      <a:pos x="302" y="65"/>
                    </a:cxn>
                    <a:cxn ang="0">
                      <a:pos x="306" y="101"/>
                    </a:cxn>
                    <a:cxn ang="0">
                      <a:pos x="306" y="166"/>
                    </a:cxn>
                    <a:cxn ang="0">
                      <a:pos x="302" y="202"/>
                    </a:cxn>
                    <a:cxn ang="0">
                      <a:pos x="295" y="230"/>
                    </a:cxn>
                    <a:cxn ang="0">
                      <a:pos x="288" y="263"/>
                    </a:cxn>
                    <a:cxn ang="0">
                      <a:pos x="0" y="130"/>
                    </a:cxn>
                  </a:cxnLst>
                  <a:rect l="0" t="0" r="r" b="b"/>
                  <a:pathLst>
                    <a:path w="306" h="263">
                      <a:moveTo>
                        <a:pt x="0" y="130"/>
                      </a:moveTo>
                      <a:lnTo>
                        <a:pt x="284" y="0"/>
                      </a:lnTo>
                      <a:lnTo>
                        <a:pt x="295" y="32"/>
                      </a:lnTo>
                      <a:lnTo>
                        <a:pt x="302" y="65"/>
                      </a:lnTo>
                      <a:lnTo>
                        <a:pt x="306" y="101"/>
                      </a:lnTo>
                      <a:lnTo>
                        <a:pt x="306" y="166"/>
                      </a:lnTo>
                      <a:lnTo>
                        <a:pt x="302" y="202"/>
                      </a:lnTo>
                      <a:lnTo>
                        <a:pt x="295" y="230"/>
                      </a:lnTo>
                      <a:lnTo>
                        <a:pt x="288" y="263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ja-JP" altLang="en-US" sz="1350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45" name="Freeform 931"/>
                <p:cNvSpPr>
                  <a:spLocks/>
                </p:cNvSpPr>
                <p:nvPr/>
              </p:nvSpPr>
              <p:spPr bwMode="auto">
                <a:xfrm>
                  <a:off x="1840" y="3715"/>
                  <a:ext cx="713" cy="363"/>
                </a:xfrm>
                <a:custGeom>
                  <a:avLst/>
                  <a:gdLst/>
                  <a:ahLst/>
                  <a:cxnLst>
                    <a:cxn ang="0">
                      <a:pos x="0" y="161"/>
                    </a:cxn>
                    <a:cxn ang="0">
                      <a:pos x="11" y="176"/>
                    </a:cxn>
                    <a:cxn ang="0">
                      <a:pos x="18" y="194"/>
                    </a:cxn>
                    <a:cxn ang="0">
                      <a:pos x="29" y="205"/>
                    </a:cxn>
                    <a:cxn ang="0">
                      <a:pos x="40" y="219"/>
                    </a:cxn>
                    <a:cxn ang="0">
                      <a:pos x="51" y="233"/>
                    </a:cxn>
                    <a:cxn ang="0">
                      <a:pos x="65" y="244"/>
                    </a:cxn>
                    <a:cxn ang="0">
                      <a:pos x="76" y="255"/>
                    </a:cxn>
                    <a:cxn ang="0">
                      <a:pos x="90" y="266"/>
                    </a:cxn>
                    <a:cxn ang="0">
                      <a:pos x="105" y="277"/>
                    </a:cxn>
                    <a:cxn ang="0">
                      <a:pos x="119" y="287"/>
                    </a:cxn>
                    <a:cxn ang="0">
                      <a:pos x="134" y="298"/>
                    </a:cxn>
                    <a:cxn ang="0">
                      <a:pos x="148" y="309"/>
                    </a:cxn>
                    <a:cxn ang="0">
                      <a:pos x="166" y="316"/>
                    </a:cxn>
                    <a:cxn ang="0">
                      <a:pos x="180" y="323"/>
                    </a:cxn>
                    <a:cxn ang="0">
                      <a:pos x="198" y="331"/>
                    </a:cxn>
                    <a:cxn ang="0">
                      <a:pos x="213" y="338"/>
                    </a:cxn>
                    <a:cxn ang="0">
                      <a:pos x="231" y="345"/>
                    </a:cxn>
                    <a:cxn ang="0">
                      <a:pos x="249" y="349"/>
                    </a:cxn>
                    <a:cxn ang="0">
                      <a:pos x="267" y="352"/>
                    </a:cxn>
                    <a:cxn ang="0">
                      <a:pos x="285" y="356"/>
                    </a:cxn>
                    <a:cxn ang="0">
                      <a:pos x="303" y="359"/>
                    </a:cxn>
                    <a:cxn ang="0">
                      <a:pos x="321" y="359"/>
                    </a:cxn>
                    <a:cxn ang="0">
                      <a:pos x="339" y="363"/>
                    </a:cxn>
                    <a:cxn ang="0">
                      <a:pos x="375" y="363"/>
                    </a:cxn>
                    <a:cxn ang="0">
                      <a:pos x="393" y="359"/>
                    </a:cxn>
                    <a:cxn ang="0">
                      <a:pos x="411" y="359"/>
                    </a:cxn>
                    <a:cxn ang="0">
                      <a:pos x="429" y="356"/>
                    </a:cxn>
                    <a:cxn ang="0">
                      <a:pos x="447" y="356"/>
                    </a:cxn>
                    <a:cxn ang="0">
                      <a:pos x="465" y="349"/>
                    </a:cxn>
                    <a:cxn ang="0">
                      <a:pos x="479" y="345"/>
                    </a:cxn>
                    <a:cxn ang="0">
                      <a:pos x="497" y="338"/>
                    </a:cxn>
                    <a:cxn ang="0">
                      <a:pos x="511" y="334"/>
                    </a:cxn>
                    <a:cxn ang="0">
                      <a:pos x="529" y="327"/>
                    </a:cxn>
                    <a:cxn ang="0">
                      <a:pos x="544" y="320"/>
                    </a:cxn>
                    <a:cxn ang="0">
                      <a:pos x="558" y="313"/>
                    </a:cxn>
                    <a:cxn ang="0">
                      <a:pos x="576" y="302"/>
                    </a:cxn>
                    <a:cxn ang="0">
                      <a:pos x="590" y="295"/>
                    </a:cxn>
                    <a:cxn ang="0">
                      <a:pos x="605" y="280"/>
                    </a:cxn>
                    <a:cxn ang="0">
                      <a:pos x="619" y="273"/>
                    </a:cxn>
                    <a:cxn ang="0">
                      <a:pos x="630" y="259"/>
                    </a:cxn>
                    <a:cxn ang="0">
                      <a:pos x="644" y="248"/>
                    </a:cxn>
                    <a:cxn ang="0">
                      <a:pos x="659" y="237"/>
                    </a:cxn>
                    <a:cxn ang="0">
                      <a:pos x="670" y="223"/>
                    </a:cxn>
                    <a:cxn ang="0">
                      <a:pos x="680" y="208"/>
                    </a:cxn>
                    <a:cxn ang="0">
                      <a:pos x="691" y="197"/>
                    </a:cxn>
                    <a:cxn ang="0">
                      <a:pos x="702" y="179"/>
                    </a:cxn>
                    <a:cxn ang="0">
                      <a:pos x="713" y="165"/>
                    </a:cxn>
                    <a:cxn ang="0">
                      <a:pos x="353" y="0"/>
                    </a:cxn>
                    <a:cxn ang="0">
                      <a:pos x="0" y="161"/>
                    </a:cxn>
                  </a:cxnLst>
                  <a:rect l="0" t="0" r="r" b="b"/>
                  <a:pathLst>
                    <a:path w="713" h="363">
                      <a:moveTo>
                        <a:pt x="0" y="161"/>
                      </a:moveTo>
                      <a:lnTo>
                        <a:pt x="11" y="176"/>
                      </a:lnTo>
                      <a:lnTo>
                        <a:pt x="18" y="194"/>
                      </a:lnTo>
                      <a:lnTo>
                        <a:pt x="29" y="205"/>
                      </a:lnTo>
                      <a:lnTo>
                        <a:pt x="40" y="219"/>
                      </a:lnTo>
                      <a:lnTo>
                        <a:pt x="51" y="233"/>
                      </a:lnTo>
                      <a:lnTo>
                        <a:pt x="65" y="244"/>
                      </a:lnTo>
                      <a:lnTo>
                        <a:pt x="76" y="255"/>
                      </a:lnTo>
                      <a:lnTo>
                        <a:pt x="90" y="266"/>
                      </a:lnTo>
                      <a:lnTo>
                        <a:pt x="105" y="277"/>
                      </a:lnTo>
                      <a:lnTo>
                        <a:pt x="119" y="287"/>
                      </a:lnTo>
                      <a:lnTo>
                        <a:pt x="134" y="298"/>
                      </a:lnTo>
                      <a:lnTo>
                        <a:pt x="148" y="309"/>
                      </a:lnTo>
                      <a:lnTo>
                        <a:pt x="166" y="316"/>
                      </a:lnTo>
                      <a:lnTo>
                        <a:pt x="180" y="323"/>
                      </a:lnTo>
                      <a:lnTo>
                        <a:pt x="198" y="331"/>
                      </a:lnTo>
                      <a:lnTo>
                        <a:pt x="213" y="338"/>
                      </a:lnTo>
                      <a:lnTo>
                        <a:pt x="231" y="345"/>
                      </a:lnTo>
                      <a:lnTo>
                        <a:pt x="249" y="349"/>
                      </a:lnTo>
                      <a:lnTo>
                        <a:pt x="267" y="352"/>
                      </a:lnTo>
                      <a:lnTo>
                        <a:pt x="285" y="356"/>
                      </a:lnTo>
                      <a:lnTo>
                        <a:pt x="303" y="359"/>
                      </a:lnTo>
                      <a:lnTo>
                        <a:pt x="321" y="359"/>
                      </a:lnTo>
                      <a:lnTo>
                        <a:pt x="339" y="363"/>
                      </a:lnTo>
                      <a:lnTo>
                        <a:pt x="375" y="363"/>
                      </a:lnTo>
                      <a:lnTo>
                        <a:pt x="393" y="359"/>
                      </a:lnTo>
                      <a:lnTo>
                        <a:pt x="411" y="359"/>
                      </a:lnTo>
                      <a:lnTo>
                        <a:pt x="429" y="356"/>
                      </a:lnTo>
                      <a:lnTo>
                        <a:pt x="447" y="356"/>
                      </a:lnTo>
                      <a:lnTo>
                        <a:pt x="465" y="349"/>
                      </a:lnTo>
                      <a:lnTo>
                        <a:pt x="479" y="345"/>
                      </a:lnTo>
                      <a:lnTo>
                        <a:pt x="497" y="338"/>
                      </a:lnTo>
                      <a:lnTo>
                        <a:pt x="511" y="334"/>
                      </a:lnTo>
                      <a:lnTo>
                        <a:pt x="529" y="327"/>
                      </a:lnTo>
                      <a:lnTo>
                        <a:pt x="544" y="320"/>
                      </a:lnTo>
                      <a:lnTo>
                        <a:pt x="558" y="313"/>
                      </a:lnTo>
                      <a:lnTo>
                        <a:pt x="576" y="302"/>
                      </a:lnTo>
                      <a:lnTo>
                        <a:pt x="590" y="295"/>
                      </a:lnTo>
                      <a:lnTo>
                        <a:pt x="605" y="280"/>
                      </a:lnTo>
                      <a:lnTo>
                        <a:pt x="619" y="273"/>
                      </a:lnTo>
                      <a:lnTo>
                        <a:pt x="630" y="259"/>
                      </a:lnTo>
                      <a:lnTo>
                        <a:pt x="644" y="248"/>
                      </a:lnTo>
                      <a:lnTo>
                        <a:pt x="659" y="237"/>
                      </a:lnTo>
                      <a:lnTo>
                        <a:pt x="670" y="223"/>
                      </a:lnTo>
                      <a:lnTo>
                        <a:pt x="680" y="208"/>
                      </a:lnTo>
                      <a:lnTo>
                        <a:pt x="691" y="197"/>
                      </a:lnTo>
                      <a:lnTo>
                        <a:pt x="702" y="179"/>
                      </a:lnTo>
                      <a:lnTo>
                        <a:pt x="713" y="165"/>
                      </a:lnTo>
                      <a:lnTo>
                        <a:pt x="353" y="0"/>
                      </a:lnTo>
                      <a:lnTo>
                        <a:pt x="0" y="1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ja-JP" altLang="en-US" sz="1350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  <p:sp>
              <p:nvSpPr>
                <p:cNvPr id="46" name="Freeform 932"/>
                <p:cNvSpPr>
                  <a:spLocks/>
                </p:cNvSpPr>
                <p:nvPr/>
              </p:nvSpPr>
              <p:spPr bwMode="auto">
                <a:xfrm>
                  <a:off x="1779" y="3531"/>
                  <a:ext cx="302" cy="26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15" y="32"/>
                    </a:cxn>
                    <a:cxn ang="0">
                      <a:pos x="7" y="65"/>
                    </a:cxn>
                    <a:cxn ang="0">
                      <a:pos x="0" y="97"/>
                    </a:cxn>
                    <a:cxn ang="0">
                      <a:pos x="0" y="162"/>
                    </a:cxn>
                    <a:cxn ang="0">
                      <a:pos x="4" y="194"/>
                    </a:cxn>
                    <a:cxn ang="0">
                      <a:pos x="11" y="227"/>
                    </a:cxn>
                    <a:cxn ang="0">
                      <a:pos x="22" y="263"/>
                    </a:cxn>
                    <a:cxn ang="0">
                      <a:pos x="302" y="130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02" h="263">
                      <a:moveTo>
                        <a:pt x="22" y="0"/>
                      </a:moveTo>
                      <a:lnTo>
                        <a:pt x="15" y="32"/>
                      </a:lnTo>
                      <a:lnTo>
                        <a:pt x="7" y="65"/>
                      </a:lnTo>
                      <a:lnTo>
                        <a:pt x="0" y="97"/>
                      </a:lnTo>
                      <a:lnTo>
                        <a:pt x="0" y="162"/>
                      </a:lnTo>
                      <a:lnTo>
                        <a:pt x="4" y="194"/>
                      </a:lnTo>
                      <a:lnTo>
                        <a:pt x="11" y="227"/>
                      </a:lnTo>
                      <a:lnTo>
                        <a:pt x="22" y="263"/>
                      </a:lnTo>
                      <a:lnTo>
                        <a:pt x="302" y="13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ja-JP" altLang="en-US" sz="1350">
                    <a:solidFill>
                      <a:srgbClr val="000000"/>
                    </a:solidFill>
                    <a:latin typeface="Arial"/>
                    <a:ea typeface="ＭＳ Ｐゴシック"/>
                  </a:endParaRPr>
                </a:p>
              </p:txBody>
            </p:sp>
          </p:grpSp>
        </p:grpSp>
      </p:grpSp>
      <p:sp>
        <p:nvSpPr>
          <p:cNvPr id="52" name="正方形/長方形 91"/>
          <p:cNvSpPr>
            <a:spLocks noChangeArrowheads="1"/>
          </p:cNvSpPr>
          <p:nvPr/>
        </p:nvSpPr>
        <p:spPr bwMode="auto">
          <a:xfrm>
            <a:off x="2621030" y="6038297"/>
            <a:ext cx="11144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/>
              </a:rPr>
              <a:t>制御信号</a:t>
            </a:r>
          </a:p>
        </p:txBody>
      </p:sp>
      <p:sp>
        <p:nvSpPr>
          <p:cNvPr id="53" name="正方形/長方形 91"/>
          <p:cNvSpPr>
            <a:spLocks noChangeArrowheads="1"/>
          </p:cNvSpPr>
          <p:nvPr/>
        </p:nvSpPr>
        <p:spPr bwMode="auto">
          <a:xfrm>
            <a:off x="2670724" y="248261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ja-JP" altLang="en-US" dirty="0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56" name="正方形/長方形 91"/>
          <p:cNvSpPr>
            <a:spLocks noChangeArrowheads="1"/>
          </p:cNvSpPr>
          <p:nvPr/>
        </p:nvSpPr>
        <p:spPr bwMode="auto">
          <a:xfrm>
            <a:off x="1749757" y="4604446"/>
            <a:ext cx="19704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/>
              </a:rPr>
              <a:t>暗号化された信号</a:t>
            </a:r>
          </a:p>
        </p:txBody>
      </p:sp>
      <p:sp>
        <p:nvSpPr>
          <p:cNvPr id="58" name="テキスト ボックス 39"/>
          <p:cNvSpPr txBox="1"/>
          <p:nvPr/>
        </p:nvSpPr>
        <p:spPr>
          <a:xfrm>
            <a:off x="8243777" y="1689568"/>
            <a:ext cx="24607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最強の暗号を軽量実装した</a:t>
            </a:r>
            <a:endParaRPr lang="en-US" altLang="ja-JP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“世界初”の例</a:t>
            </a:r>
          </a:p>
        </p:txBody>
      </p:sp>
      <p:sp>
        <p:nvSpPr>
          <p:cNvPr id="62" name="正方形/長方形 91"/>
          <p:cNvSpPr>
            <a:spLocks noChangeArrowheads="1"/>
          </p:cNvSpPr>
          <p:nvPr/>
        </p:nvSpPr>
        <p:spPr bwMode="auto">
          <a:xfrm>
            <a:off x="2606982" y="2652479"/>
            <a:ext cx="11144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/>
              </a:rPr>
              <a:t>制御信号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4509158" y="1347882"/>
            <a:ext cx="4530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ja-JP" dirty="0">
                <a:solidFill>
                  <a:prstClr val="black"/>
                </a:solidFill>
                <a:latin typeface="Arial"/>
                <a:ea typeface="ＭＳ Ｐゴシック"/>
              </a:rPr>
              <a:t>情報を送るたびに毎回、暗号鍵を変える方式</a:t>
            </a:r>
            <a:endParaRPr lang="ja-JP" altLang="en-US" dirty="0">
              <a:solidFill>
                <a:prstClr val="black"/>
              </a:solidFill>
              <a:latin typeface="Arial"/>
              <a:ea typeface="ＭＳ Ｐゴシック"/>
            </a:endParaRPr>
          </a:p>
        </p:txBody>
      </p:sp>
      <p:grpSp>
        <p:nvGrpSpPr>
          <p:cNvPr id="49" name="グループ化 48"/>
          <p:cNvGrpSpPr>
            <a:grpSpLocks noChangeAspect="1"/>
          </p:cNvGrpSpPr>
          <p:nvPr/>
        </p:nvGrpSpPr>
        <p:grpSpPr>
          <a:xfrm>
            <a:off x="6359969" y="1819789"/>
            <a:ext cx="1968317" cy="1282186"/>
            <a:chOff x="3783447" y="2881401"/>
            <a:chExt cx="1559630" cy="1015963"/>
          </a:xfrm>
        </p:grpSpPr>
        <p:sp>
          <p:nvSpPr>
            <p:cNvPr id="50" name="四角形吹き出し 49"/>
            <p:cNvSpPr/>
            <p:nvPr/>
          </p:nvSpPr>
          <p:spPr>
            <a:xfrm>
              <a:off x="3783447" y="2881401"/>
              <a:ext cx="1513591" cy="994404"/>
            </a:xfrm>
            <a:prstGeom prst="wedgeRectCallout">
              <a:avLst>
                <a:gd name="adj1" fmla="val -100984"/>
                <a:gd name="adj2" fmla="val 2678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36000" rIns="36000" rtlCol="0" anchor="ctr">
              <a:noAutofit/>
            </a:bodyPr>
            <a:lstStyle/>
            <a:p>
              <a:pPr algn="ctr"/>
              <a:endParaRPr lang="ja-JP" altLang="en-US" sz="1400" dirty="0">
                <a:solidFill>
                  <a:prstClr val="black"/>
                </a:solidFill>
                <a:ea typeface="ＭＳ Ｐゴシック"/>
                <a:cs typeface="Arial" pitchFamily="34" charset="0"/>
              </a:endParaRPr>
            </a:p>
          </p:txBody>
        </p:sp>
        <p:pic>
          <p:nvPicPr>
            <p:cNvPr id="51" name="図 5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65" r="8285"/>
            <a:stretch/>
          </p:blipFill>
          <p:spPr>
            <a:xfrm>
              <a:off x="3810998" y="2881684"/>
              <a:ext cx="1532079" cy="1015680"/>
            </a:xfrm>
            <a:prstGeom prst="rect">
              <a:avLst/>
            </a:prstGeom>
            <a:effectLst>
              <a:softEdge rad="127000"/>
            </a:effectLst>
          </p:spPr>
        </p:pic>
      </p:grpSp>
      <p:sp>
        <p:nvSpPr>
          <p:cNvPr id="55" name="正方形/長方形 54"/>
          <p:cNvSpPr/>
          <p:nvPr/>
        </p:nvSpPr>
        <p:spPr>
          <a:xfrm>
            <a:off x="7113348" y="3189696"/>
            <a:ext cx="34695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prstClr val="black"/>
                </a:solidFill>
                <a:latin typeface="Arial"/>
                <a:ea typeface="ＭＳ Ｐゴシック"/>
              </a:rPr>
              <a:t>NICT, PRODRONE, </a:t>
            </a:r>
            <a:r>
              <a:rPr lang="en-US" altLang="ja-JP" sz="2000" dirty="0" err="1">
                <a:solidFill>
                  <a:prstClr val="black"/>
                </a:solidFill>
                <a:latin typeface="Arial"/>
                <a:ea typeface="ＭＳ Ｐゴシック"/>
              </a:rPr>
              <a:t>LETech</a:t>
            </a:r>
            <a:r>
              <a:rPr lang="en-US" altLang="ja-JP" sz="2000" dirty="0">
                <a:solidFill>
                  <a:prstClr val="black"/>
                </a:solidFill>
                <a:latin typeface="Arial"/>
                <a:ea typeface="ＭＳ Ｐゴシック"/>
              </a:rPr>
              <a:t>, </a:t>
            </a:r>
          </a:p>
          <a:p>
            <a:r>
              <a:rPr lang="en-US" altLang="ja-JP" sz="2000" dirty="0">
                <a:solidFill>
                  <a:prstClr val="black"/>
                </a:solidFill>
                <a:latin typeface="Arial"/>
                <a:ea typeface="ＭＳ Ｐゴシック"/>
              </a:rPr>
              <a:t>2016</a:t>
            </a:r>
            <a:r>
              <a:rPr lang="ja-JP" altLang="en-US" sz="2000" dirty="0">
                <a:solidFill>
                  <a:prstClr val="black"/>
                </a:solidFill>
                <a:latin typeface="Arial"/>
                <a:ea typeface="ＭＳ Ｐゴシック"/>
              </a:rPr>
              <a:t>年</a:t>
            </a:r>
            <a:r>
              <a:rPr lang="en-US" altLang="ja-JP" sz="2000" dirty="0">
                <a:solidFill>
                  <a:prstClr val="black"/>
                </a:solidFill>
                <a:latin typeface="Arial"/>
                <a:ea typeface="ＭＳ Ｐゴシック"/>
              </a:rPr>
              <a:t>4</a:t>
            </a:r>
            <a:r>
              <a:rPr lang="ja-JP" altLang="en-US" sz="2000" dirty="0">
                <a:solidFill>
                  <a:prstClr val="black"/>
                </a:solidFill>
                <a:latin typeface="Arial"/>
                <a:ea typeface="ＭＳ Ｐゴシック"/>
              </a:rPr>
              <a:t>月</a:t>
            </a: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-2809"/>
            <a:ext cx="939467" cy="867464"/>
          </a:xfrm>
          <a:prstGeom prst="rect">
            <a:avLst/>
          </a:prstGeom>
        </p:spPr>
      </p:pic>
      <p:sp>
        <p:nvSpPr>
          <p:cNvPr id="65" name="テキスト ボックス 64"/>
          <p:cNvSpPr txBox="1"/>
          <p:nvPr/>
        </p:nvSpPr>
        <p:spPr>
          <a:xfrm>
            <a:off x="3080085" y="317503"/>
            <a:ext cx="6056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ドローンなどの制御信号も暗号化</a:t>
            </a:r>
          </a:p>
        </p:txBody>
      </p:sp>
    </p:spTree>
    <p:extLst>
      <p:ext uri="{BB962C8B-B14F-4D97-AF65-F5344CB8AC3E}">
        <p14:creationId xmlns:p14="http://schemas.microsoft.com/office/powerpoint/2010/main" val="31579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/>
          <p:cNvSpPr/>
          <p:nvPr/>
        </p:nvSpPr>
        <p:spPr>
          <a:xfrm rot="19297639">
            <a:off x="5402459" y="4287407"/>
            <a:ext cx="4234549" cy="5092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273228" y="2270793"/>
            <a:ext cx="3091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量子もつれ状態のペア</a:t>
            </a: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58" y="4412202"/>
            <a:ext cx="1281119" cy="1257335"/>
          </a:xfrm>
          <a:prstGeom prst="rect">
            <a:avLst/>
          </a:prstGeom>
        </p:spPr>
      </p:pic>
      <p:cxnSp>
        <p:nvCxnSpPr>
          <p:cNvPr id="14" name="直線矢印コネクタ 13"/>
          <p:cNvCxnSpPr/>
          <p:nvPr/>
        </p:nvCxnSpPr>
        <p:spPr>
          <a:xfrm flipV="1">
            <a:off x="3818414" y="3193948"/>
            <a:ext cx="2795511" cy="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角丸四角形吹き出し 16"/>
          <p:cNvSpPr/>
          <p:nvPr/>
        </p:nvSpPr>
        <p:spPr>
          <a:xfrm>
            <a:off x="7767615" y="5899145"/>
            <a:ext cx="4012583" cy="670262"/>
          </a:xfrm>
          <a:prstGeom prst="wedgeRoundRectCallout">
            <a:avLst>
              <a:gd name="adj1" fmla="val -89435"/>
              <a:gd name="adj2" fmla="val -1084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ステルス機の機体に当たり</a:t>
            </a:r>
            <a:r>
              <a:rPr lang="ja-JP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粒子</a:t>
            </a:r>
            <a:r>
              <a:rPr lang="en-US" altLang="ja-JP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Y</a:t>
            </a:r>
            <a:r>
              <a:rPr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の状態が</a:t>
            </a:r>
            <a:endParaRPr lang="en-US" altLang="ja-JP" sz="16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変化するとそれは瞬時に</a:t>
            </a:r>
            <a:r>
              <a:rPr lang="ja-JP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粒子</a:t>
            </a:r>
            <a:r>
              <a:rPr lang="en-US" altLang="ja-JP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に影響する。</a:t>
            </a:r>
            <a:endParaRPr kumimoji="1" lang="ja-JP" altLang="en-US" sz="16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角丸四角形吹き出し 17"/>
          <p:cNvSpPr/>
          <p:nvPr/>
        </p:nvSpPr>
        <p:spPr>
          <a:xfrm>
            <a:off x="3321426" y="1209998"/>
            <a:ext cx="1709935" cy="344563"/>
          </a:xfrm>
          <a:prstGeom prst="wedgeRoundRectCallout">
            <a:avLst>
              <a:gd name="adj1" fmla="val 147410"/>
              <a:gd name="adj2" fmla="val 42091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粒子</a:t>
            </a:r>
            <a:r>
              <a:rPr kumimoji="1" lang="en-US" altLang="ja-JP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Y</a:t>
            </a:r>
            <a:r>
              <a:rPr kumimoji="1" lang="ja-JP" altLang="en-US" sz="16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だけを</a:t>
            </a:r>
            <a:r>
              <a:rPr kumimoji="1"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送信</a:t>
            </a: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073" y="2568779"/>
            <a:ext cx="1231537" cy="1142366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613" y="5514408"/>
            <a:ext cx="1213226" cy="1117319"/>
          </a:xfrm>
          <a:prstGeom prst="rect">
            <a:avLst/>
          </a:prstGeom>
        </p:spPr>
      </p:pic>
      <p:sp>
        <p:nvSpPr>
          <p:cNvPr id="21" name="下矢印 20"/>
          <p:cNvSpPr/>
          <p:nvPr/>
        </p:nvSpPr>
        <p:spPr>
          <a:xfrm rot="18876573">
            <a:off x="4923672" y="5416514"/>
            <a:ext cx="391887" cy="3541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/>
          <p:cNvGrpSpPr/>
          <p:nvPr/>
        </p:nvGrpSpPr>
        <p:grpSpPr>
          <a:xfrm rot="17408948">
            <a:off x="5892212" y="3545448"/>
            <a:ext cx="3232687" cy="2030708"/>
            <a:chOff x="543860" y="4725271"/>
            <a:chExt cx="3365891" cy="2030708"/>
          </a:xfrm>
        </p:grpSpPr>
        <p:cxnSp>
          <p:nvCxnSpPr>
            <p:cNvPr id="24" name="曲線コネクタ 23"/>
            <p:cNvCxnSpPr/>
            <p:nvPr/>
          </p:nvCxnSpPr>
          <p:spPr>
            <a:xfrm>
              <a:off x="1219200" y="5127171"/>
              <a:ext cx="674914" cy="404368"/>
            </a:xfrm>
            <a:prstGeom prst="curvedConnector3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曲線コネクタ 24"/>
            <p:cNvCxnSpPr/>
            <p:nvPr/>
          </p:nvCxnSpPr>
          <p:spPr>
            <a:xfrm>
              <a:off x="1884608" y="5542875"/>
              <a:ext cx="674914" cy="404368"/>
            </a:xfrm>
            <a:prstGeom prst="curvedConnector3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曲線コネクタ 25"/>
            <p:cNvCxnSpPr/>
            <p:nvPr/>
          </p:nvCxnSpPr>
          <p:spPr>
            <a:xfrm>
              <a:off x="2563432" y="5947243"/>
              <a:ext cx="674914" cy="404368"/>
            </a:xfrm>
            <a:prstGeom prst="curvedConnector3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曲線コネクタ 26"/>
            <p:cNvCxnSpPr/>
            <p:nvPr/>
          </p:nvCxnSpPr>
          <p:spPr>
            <a:xfrm>
              <a:off x="543860" y="4725271"/>
              <a:ext cx="674914" cy="404368"/>
            </a:xfrm>
            <a:prstGeom prst="curvedConnector3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曲線コネクタ 27"/>
            <p:cNvCxnSpPr/>
            <p:nvPr/>
          </p:nvCxnSpPr>
          <p:spPr>
            <a:xfrm>
              <a:off x="3234837" y="6351611"/>
              <a:ext cx="674914" cy="404368"/>
            </a:xfrm>
            <a:prstGeom prst="curvedConnector3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角丸四角形吹き出し 28"/>
          <p:cNvSpPr/>
          <p:nvPr/>
        </p:nvSpPr>
        <p:spPr>
          <a:xfrm>
            <a:off x="8717090" y="4322241"/>
            <a:ext cx="3063108" cy="628165"/>
          </a:xfrm>
          <a:prstGeom prst="wedgeRoundRectCallout">
            <a:avLst>
              <a:gd name="adj1" fmla="val -24938"/>
              <a:gd name="adj2" fmla="val -15953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粒子</a:t>
            </a:r>
            <a:r>
              <a:rPr kumimoji="1" lang="en-US" altLang="ja-JP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Y</a:t>
            </a:r>
            <a:r>
              <a:rPr kumimoji="1"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はステルス機に当た</a:t>
            </a:r>
            <a:r>
              <a:rPr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り散乱。</a:t>
            </a:r>
            <a:endParaRPr lang="en-US" altLang="ja-JP" sz="16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通常のレーダーでは検知できない。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 rot="19316878">
            <a:off x="6782534" y="4736087"/>
            <a:ext cx="1806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量子もつれ状態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590107" y="201719"/>
            <a:ext cx="369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F-35 Lightning II</a:t>
            </a:r>
          </a:p>
          <a:p>
            <a:pPr algn="ctr"/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Joint Strike Fighter</a:t>
            </a:r>
            <a:endParaRPr kumimoji="1" lang="ja-JP" altLang="en-US" sz="1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0588" y="2568779"/>
            <a:ext cx="2159332" cy="1221948"/>
          </a:xfrm>
          <a:prstGeom prst="rect">
            <a:avLst/>
          </a:prstGeom>
        </p:spPr>
      </p:pic>
      <p:sp>
        <p:nvSpPr>
          <p:cNvPr id="34" name="テキスト ボックス 33"/>
          <p:cNvSpPr txBox="1"/>
          <p:nvPr/>
        </p:nvSpPr>
        <p:spPr>
          <a:xfrm>
            <a:off x="4866902" y="3556379"/>
            <a:ext cx="1663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量子レーダー</a:t>
            </a:r>
          </a:p>
        </p:txBody>
      </p:sp>
      <p:sp>
        <p:nvSpPr>
          <p:cNvPr id="35" name="角丸四角形吹き出し 34"/>
          <p:cNvSpPr/>
          <p:nvPr/>
        </p:nvSpPr>
        <p:spPr>
          <a:xfrm>
            <a:off x="8748507" y="5200336"/>
            <a:ext cx="2379857" cy="398557"/>
          </a:xfrm>
          <a:prstGeom prst="wedgeRoundRectCallout">
            <a:avLst>
              <a:gd name="adj1" fmla="val -159889"/>
              <a:gd name="adj2" fmla="val 13722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粒子</a:t>
            </a:r>
            <a:r>
              <a:rPr kumimoji="1" lang="en-US" altLang="ja-JP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kumimoji="1"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の状態変化を観測。</a:t>
            </a:r>
          </a:p>
        </p:txBody>
      </p:sp>
      <p:pic>
        <p:nvPicPr>
          <p:cNvPr id="36" name="Picture 5" descr="SLIDE 5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440" y="-1962"/>
            <a:ext cx="4209811" cy="271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二等辺三角形 36"/>
          <p:cNvSpPr/>
          <p:nvPr/>
        </p:nvSpPr>
        <p:spPr>
          <a:xfrm>
            <a:off x="5475532" y="4230550"/>
            <a:ext cx="482321" cy="478125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月 37"/>
          <p:cNvSpPr/>
          <p:nvPr/>
        </p:nvSpPr>
        <p:spPr>
          <a:xfrm rot="18936555">
            <a:off x="5647777" y="3864942"/>
            <a:ext cx="318635" cy="556855"/>
          </a:xfrm>
          <a:prstGeom prst="mo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/>
          <p:cNvCxnSpPr>
            <a:stCxn id="38" idx="3"/>
          </p:cNvCxnSpPr>
          <p:nvPr/>
        </p:nvCxnSpPr>
        <p:spPr>
          <a:xfrm flipV="1">
            <a:off x="5807095" y="2143769"/>
            <a:ext cx="2434806" cy="19996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3925" y="2583072"/>
            <a:ext cx="1226309" cy="1221751"/>
          </a:xfrm>
          <a:prstGeom prst="rect">
            <a:avLst/>
          </a:prstGeom>
        </p:spPr>
      </p:pic>
      <p:cxnSp>
        <p:nvCxnSpPr>
          <p:cNvPr id="41" name="直線矢印コネクタ 40"/>
          <p:cNvCxnSpPr/>
          <p:nvPr/>
        </p:nvCxnSpPr>
        <p:spPr>
          <a:xfrm>
            <a:off x="8482415" y="2162531"/>
            <a:ext cx="571150" cy="6007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589005" y="267107"/>
            <a:ext cx="4459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rgbClr val="C0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量子レーダーの概念図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380092" y="2856314"/>
            <a:ext cx="1796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粒子</a:t>
            </a:r>
            <a:r>
              <a:rPr kumimoji="1"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Y</a:t>
            </a:r>
            <a:r>
              <a: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を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送信</a:t>
            </a:r>
            <a:endParaRPr kumimoji="1" lang="ja-JP" altLang="en-US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6645246" y="3684940"/>
            <a:ext cx="1382307" cy="1076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9447840" y="1150458"/>
            <a:ext cx="2744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ステルス機は、レーダーにはカブトムシぐらいにしか見えない</a:t>
            </a:r>
          </a:p>
        </p:txBody>
      </p:sp>
      <p:pic>
        <p:nvPicPr>
          <p:cNvPr id="9218" name="Picture 2" descr="ãéå­ã¬ã¼ãã¼ãã®ç»åæ¤ç´¢çµæ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0" y="4386986"/>
            <a:ext cx="3652212" cy="225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-1" y="3981315"/>
            <a:ext cx="37899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100" dirty="0">
                <a:latin typeface="Arial Black" panose="020B0A04020102020204" pitchFamily="34" charset="0"/>
                <a:ea typeface="UD デジタル 教科書体 NK-R" panose="02020400000000000000" pitchFamily="18" charset="-128"/>
              </a:rPr>
              <a:t>中国電子科技集団（</a:t>
            </a:r>
            <a:r>
              <a:rPr lang="en-US" altLang="ja-JP" sz="1100" dirty="0">
                <a:latin typeface="Arial Black" panose="020B0A04020102020204" pitchFamily="34" charset="0"/>
                <a:ea typeface="UD デジタル 教科書体 NK-R" panose="02020400000000000000" pitchFamily="18" charset="-128"/>
              </a:rPr>
              <a:t>China Electronics Technology Group Corporation</a:t>
            </a:r>
            <a:r>
              <a:rPr lang="ja-JP" altLang="en-US" sz="1100" dirty="0">
                <a:latin typeface="Arial Black" panose="020B0A04020102020204" pitchFamily="34" charset="0"/>
                <a:ea typeface="UD デジタル 教科書体 NK-R" panose="02020400000000000000" pitchFamily="18" charset="-128"/>
              </a:rPr>
              <a:t>：</a:t>
            </a:r>
            <a:r>
              <a:rPr lang="en-US" altLang="ja-JP" sz="1100" dirty="0">
                <a:latin typeface="Arial Black" panose="020B0A04020102020204" pitchFamily="34" charset="0"/>
                <a:ea typeface="UD デジタル 教科書体 NK-R" panose="02020400000000000000" pitchFamily="18" charset="-128"/>
              </a:rPr>
              <a:t>CETC</a:t>
            </a:r>
            <a:r>
              <a:rPr lang="ja-JP" altLang="en-US" sz="1100" dirty="0">
                <a:latin typeface="Arial Black" panose="020B0A04020102020204" pitchFamily="34" charset="0"/>
                <a:ea typeface="UD デジタル 教科書体 NK-R" panose="02020400000000000000" pitchFamily="18" charset="-128"/>
              </a:rPr>
              <a:t>）開発中</a:t>
            </a:r>
            <a:endParaRPr kumimoji="1" lang="ja-JP" altLang="en-US" sz="1100" dirty="0">
              <a:latin typeface="Arial Black" panose="020B0A04020102020204" pitchFamily="34" charset="0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5250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4256100" y="5557"/>
            <a:ext cx="420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公開鍵暗号の寿命は？</a:t>
            </a:r>
          </a:p>
        </p:txBody>
      </p:sp>
      <p:pic>
        <p:nvPicPr>
          <p:cNvPr id="42" name="図 348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431007"/>
            <a:ext cx="9129713" cy="613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テキスト ボックス 62"/>
          <p:cNvSpPr txBox="1">
            <a:spLocks noChangeArrowheads="1"/>
          </p:cNvSpPr>
          <p:nvPr/>
        </p:nvSpPr>
        <p:spPr bwMode="auto">
          <a:xfrm>
            <a:off x="1106487" y="6480969"/>
            <a:ext cx="2317751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ja-JP" altLang="en-US" sz="675" dirty="0">
                <a:latin typeface="Meiryo UI" panose="020B0604030504040204" pitchFamily="50" charset="-128"/>
                <a:ea typeface="Meiryo UI" panose="020B0604030504040204" pitchFamily="50" charset="-128"/>
              </a:rPr>
              <a:t>（出典）</a:t>
            </a:r>
            <a:r>
              <a:rPr lang="en-US" altLang="ja-JP" sz="675" dirty="0">
                <a:latin typeface="Meiryo UI" panose="020B0604030504040204" pitchFamily="50" charset="-128"/>
                <a:ea typeface="Meiryo UI" panose="020B0604030504040204" pitchFamily="50" charset="-128"/>
              </a:rPr>
              <a:t>CRYPTREC Report - </a:t>
            </a:r>
            <a:r>
              <a:rPr lang="ja-JP" altLang="en-US" sz="675" dirty="0">
                <a:latin typeface="Meiryo UI" panose="020B0604030504040204" pitchFamily="50" charset="-128"/>
                <a:ea typeface="Meiryo UI" panose="020B0604030504040204" pitchFamily="50" charset="-128"/>
              </a:rPr>
              <a:t>暗号方式委員会報告</a:t>
            </a:r>
            <a:endParaRPr lang="en-US" altLang="ja-JP" sz="675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4" name="正方形/長方形 1"/>
          <p:cNvSpPr>
            <a:spLocks noChangeArrowheads="1"/>
          </p:cNvSpPr>
          <p:nvPr/>
        </p:nvSpPr>
        <p:spPr bwMode="auto">
          <a:xfrm>
            <a:off x="2317750" y="2880519"/>
            <a:ext cx="7632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ja-JP" altLang="en-US" sz="2400" b="1" u="sng" strike="dblStrike" dirty="0">
                <a:solidFill>
                  <a:srgbClr val="FF0000"/>
                </a:solidFill>
                <a:latin typeface="Tahoma" panose="020B0604030504040204" pitchFamily="34" charset="0"/>
              </a:rPr>
              <a:t>★公開鍵暗号は、</a:t>
            </a:r>
            <a:r>
              <a:rPr lang="en-US" altLang="ja-JP" sz="2400" b="1" u="sng" strike="dblStrike" dirty="0">
                <a:solidFill>
                  <a:srgbClr val="FF0000"/>
                </a:solidFill>
                <a:latin typeface="Tahoma" panose="020B0604030504040204" pitchFamily="34" charset="0"/>
              </a:rPr>
              <a:t>2020</a:t>
            </a:r>
            <a:r>
              <a:rPr lang="ja-JP" altLang="en-US" sz="2400" b="1" u="sng" strike="dblStrike" dirty="0">
                <a:solidFill>
                  <a:srgbClr val="FF0000"/>
                </a:solidFill>
                <a:latin typeface="Tahoma" panose="020B0604030504040204" pitchFamily="34" charset="0"/>
              </a:rPr>
              <a:t>年代には寿命を全うする見込み</a:t>
            </a:r>
            <a:r>
              <a:rPr lang="ja-JP" altLang="en-US" sz="2400" b="1" strike="dblStrike" dirty="0">
                <a:solidFill>
                  <a:srgbClr val="FF0000"/>
                </a:solidFill>
                <a:latin typeface="Tahoma" panose="020B0604030504040204" pitchFamily="34" charset="0"/>
              </a:rPr>
              <a:t>。</a:t>
            </a:r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809"/>
            <a:ext cx="939467" cy="86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20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258533" y="2052986"/>
            <a:ext cx="95962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三井物産も暗号を使ってきました。</a:t>
            </a:r>
          </a:p>
        </p:txBody>
      </p:sp>
    </p:spTree>
    <p:extLst>
      <p:ext uri="{BB962C8B-B14F-4D97-AF65-F5344CB8AC3E}">
        <p14:creationId xmlns:p14="http://schemas.microsoft.com/office/powerpoint/2010/main" val="28165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1606684" y="6490942"/>
            <a:ext cx="5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09"/>
            <a:ext cx="939467" cy="867464"/>
          </a:xfrm>
          <a:prstGeom prst="rect">
            <a:avLst/>
          </a:prstGeom>
        </p:spPr>
      </p:pic>
      <p:sp>
        <p:nvSpPr>
          <p:cNvPr id="144" name="正方形/長方形 143"/>
          <p:cNvSpPr/>
          <p:nvPr/>
        </p:nvSpPr>
        <p:spPr>
          <a:xfrm>
            <a:off x="10431272" y="1078087"/>
            <a:ext cx="6639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3Qubit</a:t>
            </a:r>
            <a:endParaRPr lang="ja-JP" altLang="en-US" sz="105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10953786" y="1087406"/>
            <a:ext cx="6639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4Qubit</a:t>
            </a:r>
            <a:endParaRPr lang="ja-JP" altLang="en-US" sz="105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A82113-3C01-47FC-86B8-E94DE90496C3}"/>
              </a:ext>
            </a:extLst>
          </p:cNvPr>
          <p:cNvSpPr txBox="1"/>
          <p:nvPr/>
        </p:nvSpPr>
        <p:spPr>
          <a:xfrm>
            <a:off x="3646033" y="280228"/>
            <a:ext cx="484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旧三井物産と暗号通信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BA7DED-9577-43B5-AB53-CFCCFB9E5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811" y="1965594"/>
            <a:ext cx="1322294" cy="132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C245440-0971-4744-A0B6-F86DB020D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72" y="3781110"/>
            <a:ext cx="3884238" cy="225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42026B0-3ED2-4B79-A57A-D06BDA9A76D3}"/>
              </a:ext>
            </a:extLst>
          </p:cNvPr>
          <p:cNvSpPr txBox="1"/>
          <p:nvPr/>
        </p:nvSpPr>
        <p:spPr>
          <a:xfrm>
            <a:off x="531566" y="6032518"/>
            <a:ext cx="3884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（出典）ジャパンアーカイブズ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https://jaa2100.org/entry/detail/055138.html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743A981-7EA5-41E8-82BC-06C8D76CF05A}"/>
              </a:ext>
            </a:extLst>
          </p:cNvPr>
          <p:cNvSpPr txBox="1"/>
          <p:nvPr/>
        </p:nvSpPr>
        <p:spPr>
          <a:xfrm>
            <a:off x="561272" y="3570112"/>
            <a:ext cx="38842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1902</a:t>
            </a:r>
            <a:r>
              <a:rPr lang="ja-JP" altLang="en-US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年（明治</a:t>
            </a:r>
            <a:r>
              <a:rPr lang="en-US" altLang="ja-JP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r>
            <a:r>
              <a:rPr lang="ja-JP" altLang="en-US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年）三井物産本社（日本橋一丁目</a:t>
            </a:r>
            <a:r>
              <a:rPr lang="en-US" altLang="ja-JP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番）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5D356A1-8585-485F-B9E7-76A1509D78D7}"/>
              </a:ext>
            </a:extLst>
          </p:cNvPr>
          <p:cNvSpPr txBox="1"/>
          <p:nvPr/>
        </p:nvSpPr>
        <p:spPr>
          <a:xfrm>
            <a:off x="2670553" y="137511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日本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F0DDAEF-59B3-4D17-8927-8376895FFFC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573364" y="1636720"/>
            <a:ext cx="4718989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F735F3D-0104-403F-B1AD-2414FFF879F7}"/>
              </a:ext>
            </a:extLst>
          </p:cNvPr>
          <p:cNvSpPr txBox="1"/>
          <p:nvPr/>
        </p:nvSpPr>
        <p:spPr>
          <a:xfrm>
            <a:off x="8293746" y="137511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上海</a:t>
            </a:r>
            <a:endParaRPr kumimoji="1" lang="ja-JP" altLang="en-US" sz="2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0" name="Picture 6" descr="旧三井物産1">
            <a:extLst>
              <a:ext uri="{FF2B5EF4-FFF2-40B4-BE49-F238E27FC236}">
                <a16:creationId xmlns:a16="http://schemas.microsoft.com/office/drawing/2014/main" id="{57D25892-9147-462E-A0C0-349BF463D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424" y="3781110"/>
            <a:ext cx="3002398" cy="225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00016D1-5550-46DC-96C1-53C173DC0674}"/>
              </a:ext>
            </a:extLst>
          </p:cNvPr>
          <p:cNvSpPr txBox="1"/>
          <p:nvPr/>
        </p:nvSpPr>
        <p:spPr>
          <a:xfrm>
            <a:off x="8346125" y="3554841"/>
            <a:ext cx="30023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旧三井物産上海支店（四川中路</a:t>
            </a:r>
            <a:r>
              <a:rPr lang="en-US" altLang="ja-JP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175</a:t>
            </a:r>
            <a:r>
              <a:rPr lang="ja-JP" altLang="en-US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号）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B2342A1-6500-431F-BC94-9C11C42601AA}"/>
              </a:ext>
            </a:extLst>
          </p:cNvPr>
          <p:cNvSpPr txBox="1"/>
          <p:nvPr/>
        </p:nvSpPr>
        <p:spPr>
          <a:xfrm>
            <a:off x="8217087" y="6018276"/>
            <a:ext cx="3884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（出典）上海今様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http://shanghaiimayou.blog.fc2.com/blog-entry-22.html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2297CD4D-567B-469D-A2D7-A9F7832B9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004" y="1965594"/>
            <a:ext cx="1322294" cy="132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74BEAA3-F116-467A-8AB4-B8DBEFE0DBDE}"/>
              </a:ext>
            </a:extLst>
          </p:cNvPr>
          <p:cNvSpPr txBox="1"/>
          <p:nvPr/>
        </p:nvSpPr>
        <p:spPr>
          <a:xfrm>
            <a:off x="0" y="3010889"/>
            <a:ext cx="2393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生文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タングステン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トン購入</a:t>
            </a:r>
          </a:p>
        </p:txBody>
      </p:sp>
      <p:sp>
        <p:nvSpPr>
          <p:cNvPr id="22" name="矢印: 上 21">
            <a:extLst>
              <a:ext uri="{FF2B5EF4-FFF2-40B4-BE49-F238E27FC236}">
                <a16:creationId xmlns:a16="http://schemas.microsoft.com/office/drawing/2014/main" id="{3E5D8C61-DE70-46D9-8ADB-29C2A2639233}"/>
              </a:ext>
            </a:extLst>
          </p:cNvPr>
          <p:cNvSpPr/>
          <p:nvPr/>
        </p:nvSpPr>
        <p:spPr>
          <a:xfrm>
            <a:off x="1021062" y="1743120"/>
            <a:ext cx="351451" cy="126649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6E74CD3-A8DE-4ACC-BC4C-B37C75F8B08A}"/>
              </a:ext>
            </a:extLst>
          </p:cNvPr>
          <p:cNvSpPr txBox="1"/>
          <p:nvPr/>
        </p:nvSpPr>
        <p:spPr>
          <a:xfrm>
            <a:off x="53214" y="1096789"/>
            <a:ext cx="239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暗号文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</a:p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2846 4420 3179 6052</a:t>
            </a: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タン　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　カイ</a:t>
            </a:r>
          </a:p>
        </p:txBody>
      </p:sp>
      <p:sp>
        <p:nvSpPr>
          <p:cNvPr id="37" name="矢印: 上 36">
            <a:extLst>
              <a:ext uri="{FF2B5EF4-FFF2-40B4-BE49-F238E27FC236}">
                <a16:creationId xmlns:a16="http://schemas.microsoft.com/office/drawing/2014/main" id="{1218A2FE-60A0-4864-975F-244FC7C6655E}"/>
              </a:ext>
            </a:extLst>
          </p:cNvPr>
          <p:cNvSpPr/>
          <p:nvPr/>
        </p:nvSpPr>
        <p:spPr>
          <a:xfrm rot="10800000">
            <a:off x="10587527" y="1831350"/>
            <a:ext cx="351451" cy="1322294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E1DDF20-1A54-4B7A-ADC3-3CB862A07CFD}"/>
              </a:ext>
            </a:extLst>
          </p:cNvPr>
          <p:cNvSpPr txBox="1"/>
          <p:nvPr/>
        </p:nvSpPr>
        <p:spPr>
          <a:xfrm>
            <a:off x="9566465" y="3118755"/>
            <a:ext cx="2393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生文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タングステン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トン購入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C4D4832-D1B3-4F51-B092-CF6C2910BDB7}"/>
              </a:ext>
            </a:extLst>
          </p:cNvPr>
          <p:cNvSpPr txBox="1"/>
          <p:nvPr/>
        </p:nvSpPr>
        <p:spPr>
          <a:xfrm>
            <a:off x="581417" y="2255535"/>
            <a:ext cx="1261884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暗号化</a:t>
            </a:r>
            <a:endParaRPr kumimoji="1" lang="ja-JP" altLang="en-US" sz="2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14CE217-C13F-48D2-B096-DD9C2C161BDB}"/>
              </a:ext>
            </a:extLst>
          </p:cNvPr>
          <p:cNvSpPr txBox="1"/>
          <p:nvPr/>
        </p:nvSpPr>
        <p:spPr>
          <a:xfrm>
            <a:off x="10132311" y="2158873"/>
            <a:ext cx="1261884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復号化</a:t>
            </a:r>
            <a:endParaRPr kumimoji="1" lang="ja-JP" altLang="en-US" sz="2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1" name="図 1">
            <a:extLst>
              <a:ext uri="{FF2B5EF4-FFF2-40B4-BE49-F238E27FC236}">
                <a16:creationId xmlns:a16="http://schemas.microsoft.com/office/drawing/2014/main" id="{88AAA900-EF8A-41E3-BE39-850811F3DF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700" y="2029001"/>
            <a:ext cx="935038" cy="125888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図 1">
            <a:extLst>
              <a:ext uri="{FF2B5EF4-FFF2-40B4-BE49-F238E27FC236}">
                <a16:creationId xmlns:a16="http://schemas.microsoft.com/office/drawing/2014/main" id="{544F0EE0-27E3-443A-A679-3F216BBD50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675" y="2029001"/>
            <a:ext cx="935038" cy="125888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7405EB9-4A61-4D25-9CB6-F6BA7F96828A}"/>
              </a:ext>
            </a:extLst>
          </p:cNvPr>
          <p:cNvSpPr txBox="1"/>
          <p:nvPr/>
        </p:nvSpPr>
        <p:spPr>
          <a:xfrm>
            <a:off x="5029073" y="2517145"/>
            <a:ext cx="168443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同じ暗号帳</a:t>
            </a:r>
            <a:endParaRPr lang="en-US" altLang="ja-JP" sz="20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2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同じ乱数表</a:t>
            </a:r>
            <a:endParaRPr kumimoji="1" lang="ja-JP" altLang="en-US" sz="20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EF3E76AE-D1B6-4FD3-A901-585C06864BE5}"/>
              </a:ext>
            </a:extLst>
          </p:cNvPr>
          <p:cNvSpPr/>
          <p:nvPr/>
        </p:nvSpPr>
        <p:spPr>
          <a:xfrm>
            <a:off x="6526075" y="2572230"/>
            <a:ext cx="239984" cy="28993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矢印: 右 44">
            <a:extLst>
              <a:ext uri="{FF2B5EF4-FFF2-40B4-BE49-F238E27FC236}">
                <a16:creationId xmlns:a16="http://schemas.microsoft.com/office/drawing/2014/main" id="{6BEDCBAD-5D75-4CEC-9E8D-757043286F27}"/>
              </a:ext>
            </a:extLst>
          </p:cNvPr>
          <p:cNvSpPr/>
          <p:nvPr/>
        </p:nvSpPr>
        <p:spPr>
          <a:xfrm rot="10800000">
            <a:off x="4957835" y="2572230"/>
            <a:ext cx="239984" cy="28993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1FD6896-1256-4CC2-A2F7-5486A073BB19}"/>
              </a:ext>
            </a:extLst>
          </p:cNvPr>
          <p:cNvSpPr txBox="1"/>
          <p:nvPr/>
        </p:nvSpPr>
        <p:spPr>
          <a:xfrm>
            <a:off x="4213567" y="1308052"/>
            <a:ext cx="3505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明治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年　長崎＝上海　海底線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5190BA7-80D6-4ADA-892F-0A2F63A9C8E5}"/>
              </a:ext>
            </a:extLst>
          </p:cNvPr>
          <p:cNvSpPr txBox="1"/>
          <p:nvPr/>
        </p:nvSpPr>
        <p:spPr>
          <a:xfrm>
            <a:off x="5359772" y="1636720"/>
            <a:ext cx="1431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モールス信号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36F8918E-4D1F-45A8-9709-0A1B6D991C10}"/>
              </a:ext>
            </a:extLst>
          </p:cNvPr>
          <p:cNvSpPr txBox="1"/>
          <p:nvPr/>
        </p:nvSpPr>
        <p:spPr>
          <a:xfrm>
            <a:off x="4900051" y="3287888"/>
            <a:ext cx="31839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国内用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『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電信秘語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』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明治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年</a:t>
            </a:r>
            <a:endParaRPr lang="en-US" altLang="ja-JP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海外用 </a:t>
            </a:r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『Private Code Mitsui Bussan Kaisha』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6DD9D95F-6030-436A-BCEC-12A0B93524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291" y="4414181"/>
            <a:ext cx="3648796" cy="1618337"/>
          </a:xfrm>
          <a:prstGeom prst="rect">
            <a:avLst/>
          </a:prstGeom>
        </p:spPr>
      </p:pic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BC500EB-2359-4DFF-8AE8-CEAB5EF58E0A}"/>
              </a:ext>
            </a:extLst>
          </p:cNvPr>
          <p:cNvSpPr txBox="1"/>
          <p:nvPr/>
        </p:nvSpPr>
        <p:spPr>
          <a:xfrm>
            <a:off x="9472114" y="1214458"/>
            <a:ext cx="239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暗号文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</a:p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2846 4420 3179 6052</a:t>
            </a: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タン　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　カイ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435F836-24BF-491B-BB96-E94C64CA3E01}"/>
              </a:ext>
            </a:extLst>
          </p:cNvPr>
          <p:cNvSpPr txBox="1"/>
          <p:nvPr/>
        </p:nvSpPr>
        <p:spPr>
          <a:xfrm>
            <a:off x="8348365" y="231752"/>
            <a:ext cx="31839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明治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年下半期の上海支店における電信発着数</a:t>
            </a:r>
            <a:endParaRPr lang="en-US" altLang="ja-JP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●出電：</a:t>
            </a:r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2,683</a:t>
            </a:r>
          </a:p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〇来電：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2,574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79421EA0-4DF9-4A12-A805-F37DFDF85A40}"/>
              </a:ext>
            </a:extLst>
          </p:cNvPr>
          <p:cNvCxnSpPr>
            <a:endCxn id="28" idx="0"/>
          </p:cNvCxnSpPr>
          <p:nvPr/>
        </p:nvCxnSpPr>
        <p:spPr>
          <a:xfrm>
            <a:off x="8745151" y="831916"/>
            <a:ext cx="1" cy="543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E148D56-FBF5-436C-BE3F-67F418FC5240}"/>
              </a:ext>
            </a:extLst>
          </p:cNvPr>
          <p:cNvSpPr txBox="1"/>
          <p:nvPr/>
        </p:nvSpPr>
        <p:spPr>
          <a:xfrm>
            <a:off x="1491199" y="6490942"/>
            <a:ext cx="9936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参照資料：平井岳哉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2014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年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『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三井物産における電信利用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』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https://dokkyo.repo.nii.ac.jp/?action=repository_action_common_download&amp;item_id=263&amp;item_no=1&amp;attribute_id=22&amp;file_no=1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24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0" y="587979"/>
            <a:ext cx="121919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最強の暗号は</a:t>
            </a:r>
            <a:endParaRPr kumimoji="1" lang="en-US" altLang="ja-JP" sz="96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lang="ja-JP" altLang="en-US" sz="9600" b="1" dirty="0">
                <a:solidFill>
                  <a:srgbClr val="FFC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ワンタイムパッド</a:t>
            </a:r>
            <a:r>
              <a:rPr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暗号</a:t>
            </a:r>
            <a:endParaRPr lang="en-US" altLang="ja-JP" sz="96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です。</a:t>
            </a:r>
            <a:endParaRPr lang="en-US" altLang="ja-JP" sz="96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kumimoji="1"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しかし・・・</a:t>
            </a:r>
          </a:p>
        </p:txBody>
      </p:sp>
    </p:spTree>
    <p:extLst>
      <p:ext uri="{BB962C8B-B14F-4D97-AF65-F5344CB8AC3E}">
        <p14:creationId xmlns:p14="http://schemas.microsoft.com/office/powerpoint/2010/main" val="994352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1606684" y="6490942"/>
            <a:ext cx="5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09"/>
            <a:ext cx="939467" cy="86746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092489" y="79227"/>
            <a:ext cx="6056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量子暗号と共通鍵暗号</a:t>
            </a:r>
            <a:endParaRPr kumimoji="1" lang="ja-JP" altLang="en-US" sz="32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sp>
        <p:nvSpPr>
          <p:cNvPr id="128" name="テキスト ボックス 2"/>
          <p:cNvSpPr txBox="1">
            <a:spLocks noChangeArrowheads="1"/>
          </p:cNvSpPr>
          <p:nvPr/>
        </p:nvSpPr>
        <p:spPr bwMode="auto">
          <a:xfrm>
            <a:off x="4136977" y="680383"/>
            <a:ext cx="3967447" cy="461665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ja-JP" altLang="en-US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最強のワンタイムパッド暗号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7274EE-5F30-431C-8868-BF146CAC2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422" y="1340536"/>
            <a:ext cx="1336280" cy="216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063E5D6-3810-4F38-A633-672C38830EE2}"/>
              </a:ext>
            </a:extLst>
          </p:cNvPr>
          <p:cNvSpPr txBox="1"/>
          <p:nvPr/>
        </p:nvSpPr>
        <p:spPr>
          <a:xfrm>
            <a:off x="8313200" y="2238256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『</a:t>
            </a:r>
            <a:r>
              <a:rPr kumimoji="1" lang="ja-JP" altLang="en-US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ドイツ統計年鑑</a:t>
            </a:r>
            <a:r>
              <a:rPr kumimoji="1" lang="en-US" altLang="ja-JP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』</a:t>
            </a:r>
            <a:endParaRPr kumimoji="1" lang="ja-JP" altLang="en-US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64042F9-CAF1-4E35-9431-832D3A05B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166" y="1340536"/>
            <a:ext cx="1474458" cy="216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9627FAEE-6C08-4181-B5C6-09CB160AF2D1}"/>
              </a:ext>
            </a:extLst>
          </p:cNvPr>
          <p:cNvSpPr txBox="1"/>
          <p:nvPr/>
        </p:nvSpPr>
        <p:spPr>
          <a:xfrm>
            <a:off x="8461473" y="1586397"/>
            <a:ext cx="1785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日本は北進せず！</a:t>
            </a:r>
          </a:p>
        </p:txBody>
      </p:sp>
      <p:cxnSp>
        <p:nvCxnSpPr>
          <p:cNvPr id="139" name="直線矢印コネクタ 138">
            <a:extLst>
              <a:ext uri="{FF2B5EF4-FFF2-40B4-BE49-F238E27FC236}">
                <a16:creationId xmlns:a16="http://schemas.microsoft.com/office/drawing/2014/main" id="{349A3D5C-5609-4365-89FC-AA6DD707AACE}"/>
              </a:ext>
            </a:extLst>
          </p:cNvPr>
          <p:cNvCxnSpPr>
            <a:stCxn id="137" idx="2"/>
            <a:endCxn id="8" idx="0"/>
          </p:cNvCxnSpPr>
          <p:nvPr/>
        </p:nvCxnSpPr>
        <p:spPr>
          <a:xfrm>
            <a:off x="9354023" y="1924951"/>
            <a:ext cx="2886" cy="313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7EE66B49-019A-4DB5-BD1C-1ADC9A7F4150}"/>
              </a:ext>
            </a:extLst>
          </p:cNvPr>
          <p:cNvSpPr txBox="1"/>
          <p:nvPr/>
        </p:nvSpPr>
        <p:spPr>
          <a:xfrm>
            <a:off x="8104424" y="3129701"/>
            <a:ext cx="2499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43015</a:t>
            </a:r>
            <a:r>
              <a:rPr lang="ja-JP" altLang="en-US" sz="1600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1600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05917</a:t>
            </a:r>
            <a:r>
              <a:rPr lang="ja-JP" altLang="en-US" sz="1600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1600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83065</a:t>
            </a:r>
            <a:endParaRPr kumimoji="1" lang="ja-JP" altLang="en-US" sz="1600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D462D7B6-45A8-48B0-8BC7-7D84931DF5A6}"/>
              </a:ext>
            </a:extLst>
          </p:cNvPr>
          <p:cNvCxnSpPr>
            <a:cxnSpLocks/>
            <a:endCxn id="145" idx="0"/>
          </p:cNvCxnSpPr>
          <p:nvPr/>
        </p:nvCxnSpPr>
        <p:spPr>
          <a:xfrm>
            <a:off x="9348251" y="2621256"/>
            <a:ext cx="5772" cy="508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矢印: 左 143">
            <a:extLst>
              <a:ext uri="{FF2B5EF4-FFF2-40B4-BE49-F238E27FC236}">
                <a16:creationId xmlns:a16="http://schemas.microsoft.com/office/drawing/2014/main" id="{32129C4E-0D17-44CB-A5A5-7A30E6FA2D0F}"/>
              </a:ext>
            </a:extLst>
          </p:cNvPr>
          <p:cNvSpPr/>
          <p:nvPr/>
        </p:nvSpPr>
        <p:spPr>
          <a:xfrm>
            <a:off x="3745811" y="1825386"/>
            <a:ext cx="2625195" cy="11394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太陽 146">
            <a:extLst>
              <a:ext uri="{FF2B5EF4-FFF2-40B4-BE49-F238E27FC236}">
                <a16:creationId xmlns:a16="http://schemas.microsoft.com/office/drawing/2014/main" id="{F67F9108-84B2-47EC-ABED-1189F7AC25C2}"/>
              </a:ext>
            </a:extLst>
          </p:cNvPr>
          <p:cNvSpPr/>
          <p:nvPr/>
        </p:nvSpPr>
        <p:spPr>
          <a:xfrm>
            <a:off x="8039849" y="2171957"/>
            <a:ext cx="433629" cy="452582"/>
          </a:xfrm>
          <a:prstGeom prst="sun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F0E4BD0-9F5B-46E5-87CC-9CEDE291D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02" y="1306041"/>
            <a:ext cx="1646309" cy="219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1E63AE37-0C4C-448C-A6AB-1679E496E598}"/>
              </a:ext>
            </a:extLst>
          </p:cNvPr>
          <p:cNvSpPr txBox="1"/>
          <p:nvPr/>
        </p:nvSpPr>
        <p:spPr>
          <a:xfrm>
            <a:off x="3863204" y="2238256"/>
            <a:ext cx="2499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43015</a:t>
            </a:r>
            <a:r>
              <a:rPr lang="ja-JP" altLang="en-US" sz="1600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1600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05917</a:t>
            </a:r>
            <a:r>
              <a:rPr lang="ja-JP" altLang="en-US" sz="1600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1600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83065</a:t>
            </a:r>
            <a:endParaRPr kumimoji="1" lang="ja-JP" altLang="en-US" sz="1600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58" name="Picture 10" descr="Stalin">
            <a:extLst>
              <a:ext uri="{FF2B5EF4-FFF2-40B4-BE49-F238E27FC236}">
                <a16:creationId xmlns:a16="http://schemas.microsoft.com/office/drawing/2014/main" id="{5C0DCEBE-2AFA-45F8-92BB-93B6FA6AB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1" y="1299738"/>
            <a:ext cx="1881302" cy="219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C3D5DBFC-E376-42E6-8AA7-7453550AB3B3}"/>
              </a:ext>
            </a:extLst>
          </p:cNvPr>
          <p:cNvSpPr txBox="1"/>
          <p:nvPr/>
        </p:nvSpPr>
        <p:spPr>
          <a:xfrm>
            <a:off x="3623231" y="1271388"/>
            <a:ext cx="13008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労農赤軍第四部</a:t>
            </a:r>
            <a:endParaRPr kumimoji="1" lang="en-US" altLang="ja-JP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ベルジン将軍</a:t>
            </a: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67223C18-5C9B-49D1-BCFB-327E3E0497DF}"/>
              </a:ext>
            </a:extLst>
          </p:cNvPr>
          <p:cNvSpPr txBox="1"/>
          <p:nvPr/>
        </p:nvSpPr>
        <p:spPr>
          <a:xfrm>
            <a:off x="5363586" y="3306925"/>
            <a:ext cx="12392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通信係クラウゼン</a:t>
            </a:r>
            <a:endParaRPr kumimoji="1" lang="en-US" altLang="ja-JP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199FB7E7-CB59-4B8B-9BA9-F3C14C1F4D0F}"/>
              </a:ext>
            </a:extLst>
          </p:cNvPr>
          <p:cNvSpPr txBox="1"/>
          <p:nvPr/>
        </p:nvSpPr>
        <p:spPr>
          <a:xfrm>
            <a:off x="11066099" y="1078926"/>
            <a:ext cx="716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ゾルゲ</a:t>
            </a:r>
            <a:endParaRPr kumimoji="1" lang="en-US" altLang="ja-JP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7E36B65C-B781-4975-8CED-DD730E47BB28}"/>
              </a:ext>
            </a:extLst>
          </p:cNvPr>
          <p:cNvSpPr txBox="1"/>
          <p:nvPr/>
        </p:nvSpPr>
        <p:spPr>
          <a:xfrm>
            <a:off x="1178099" y="1038128"/>
            <a:ext cx="1881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ベリヤ経由でスターリンへ報告</a:t>
            </a:r>
            <a:endParaRPr kumimoji="1" lang="en-US" altLang="ja-JP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331714CD-254C-439E-A8EA-0BC1608BDA16}"/>
              </a:ext>
            </a:extLst>
          </p:cNvPr>
          <p:cNvSpPr txBox="1"/>
          <p:nvPr/>
        </p:nvSpPr>
        <p:spPr>
          <a:xfrm>
            <a:off x="8439816" y="1211162"/>
            <a:ext cx="1785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御前会議の決定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テキスト ボックス 2">
            <a:extLst>
              <a:ext uri="{FF2B5EF4-FFF2-40B4-BE49-F238E27FC236}">
                <a16:creationId xmlns:a16="http://schemas.microsoft.com/office/drawing/2014/main" id="{B17E333F-D37D-4CCB-828C-381AE041B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176" y="3631973"/>
            <a:ext cx="3967447" cy="461665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ja-JP" altLang="en-US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しかし、運用を誤ると・・・・・</a:t>
            </a:r>
          </a:p>
        </p:txBody>
      </p:sp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EDE65B77-9409-47E8-9B04-8FC5DEA5431E}"/>
              </a:ext>
            </a:extLst>
          </p:cNvPr>
          <p:cNvSpPr txBox="1"/>
          <p:nvPr/>
        </p:nvSpPr>
        <p:spPr>
          <a:xfrm>
            <a:off x="3922652" y="4128331"/>
            <a:ext cx="8234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ドイツ軍の奇襲攻撃「バルバロッサ作戦」で、ドイツ開戦。諜報網・遊撃戦部隊など急拡大～</a:t>
            </a:r>
            <a:endParaRPr kumimoji="1" lang="en-US" altLang="ja-JP" sz="1200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kumimoji="1" lang="ja-JP" altLang="en-US" sz="12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この急な動きに対応できず、当時の</a:t>
            </a:r>
            <a:r>
              <a:rPr kumimoji="1" lang="en-US" altLang="ja-JP" sz="12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NKGB</a:t>
            </a:r>
            <a:r>
              <a:rPr kumimoji="1" lang="ja-JP" altLang="en-US" sz="12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は、仕方なく「暗号帳」をコピーして諜報員に配布・・・その結果、米国解読。</a:t>
            </a:r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FD330531-316A-40C1-9E64-5F882F9C2A49}"/>
              </a:ext>
            </a:extLst>
          </p:cNvPr>
          <p:cNvSpPr txBox="1"/>
          <p:nvPr/>
        </p:nvSpPr>
        <p:spPr>
          <a:xfrm>
            <a:off x="1672282" y="6451556"/>
            <a:ext cx="88474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b="0" i="0" dirty="0"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National Security Agency/Central Security Service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https://www.nsa.gov/Helpful-Links/NSA-FOIA/Declassification-Transparency-Initiatives/Historical-Releases/Venona/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95AC93AA-AB4F-4E92-8978-4D1864116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76" y="4827219"/>
            <a:ext cx="1322108" cy="176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FAC4D5B1-BF0B-4640-969D-939B00E87979}"/>
              </a:ext>
            </a:extLst>
          </p:cNvPr>
          <p:cNvSpPr txBox="1"/>
          <p:nvPr/>
        </p:nvSpPr>
        <p:spPr>
          <a:xfrm>
            <a:off x="310134" y="6387138"/>
            <a:ext cx="1703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err="1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Venona</a:t>
            </a:r>
            <a:endParaRPr kumimoji="1" lang="ja-JP" altLang="en-US" sz="28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sp>
        <p:nvSpPr>
          <p:cNvPr id="164" name="フローチャート: 書類 163">
            <a:extLst>
              <a:ext uri="{FF2B5EF4-FFF2-40B4-BE49-F238E27FC236}">
                <a16:creationId xmlns:a16="http://schemas.microsoft.com/office/drawing/2014/main" id="{FBBC90CA-E68C-4949-9786-AFB627FDBA6B}"/>
              </a:ext>
            </a:extLst>
          </p:cNvPr>
          <p:cNvSpPr/>
          <p:nvPr/>
        </p:nvSpPr>
        <p:spPr>
          <a:xfrm>
            <a:off x="8063656" y="5349843"/>
            <a:ext cx="978854" cy="685466"/>
          </a:xfrm>
          <a:prstGeom prst="flowChartDocumen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暗号帳</a:t>
            </a:r>
            <a:endParaRPr kumimoji="1"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乱数表</a:t>
            </a:r>
            <a:endParaRPr kumimoji="1" lang="ja-JP" altLang="en-US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5" name="フローチャート: 書類 174">
            <a:extLst>
              <a:ext uri="{FF2B5EF4-FFF2-40B4-BE49-F238E27FC236}">
                <a16:creationId xmlns:a16="http://schemas.microsoft.com/office/drawing/2014/main" id="{B30F2593-0A57-48AC-95AE-38EF2D0CF532}"/>
              </a:ext>
            </a:extLst>
          </p:cNvPr>
          <p:cNvSpPr/>
          <p:nvPr/>
        </p:nvSpPr>
        <p:spPr>
          <a:xfrm>
            <a:off x="6936349" y="4842157"/>
            <a:ext cx="647763" cy="488147"/>
          </a:xfrm>
          <a:prstGeom prst="flowChartDocumen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6" name="フローチャート: 書類 175">
            <a:extLst>
              <a:ext uri="{FF2B5EF4-FFF2-40B4-BE49-F238E27FC236}">
                <a16:creationId xmlns:a16="http://schemas.microsoft.com/office/drawing/2014/main" id="{3988693F-92BE-4ECD-940C-63E0F3949D0E}"/>
              </a:ext>
            </a:extLst>
          </p:cNvPr>
          <p:cNvSpPr/>
          <p:nvPr/>
        </p:nvSpPr>
        <p:spPr>
          <a:xfrm>
            <a:off x="6057243" y="5363008"/>
            <a:ext cx="647763" cy="488147"/>
          </a:xfrm>
          <a:prstGeom prst="flowChartDocumen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フローチャート: 書類 176">
            <a:extLst>
              <a:ext uri="{FF2B5EF4-FFF2-40B4-BE49-F238E27FC236}">
                <a16:creationId xmlns:a16="http://schemas.microsoft.com/office/drawing/2014/main" id="{BE9AEA6E-CA92-4034-BC2D-6DD304155156}"/>
              </a:ext>
            </a:extLst>
          </p:cNvPr>
          <p:cNvSpPr/>
          <p:nvPr/>
        </p:nvSpPr>
        <p:spPr>
          <a:xfrm>
            <a:off x="5593380" y="5963409"/>
            <a:ext cx="647763" cy="488147"/>
          </a:xfrm>
          <a:prstGeom prst="flowChartDocumen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9595178E-2FC1-4C92-88F9-8EC48A046366}"/>
              </a:ext>
            </a:extLst>
          </p:cNvPr>
          <p:cNvSpPr txBox="1"/>
          <p:nvPr/>
        </p:nvSpPr>
        <p:spPr>
          <a:xfrm>
            <a:off x="10266365" y="6545955"/>
            <a:ext cx="13221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NKVD</a:t>
            </a:r>
            <a:r>
              <a:rPr lang="ja-JP" altLang="en-US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長官ベリヤ</a:t>
            </a:r>
            <a:endParaRPr kumimoji="1" lang="en-US" altLang="ja-JP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5" name="矢印: 左 164">
            <a:extLst>
              <a:ext uri="{FF2B5EF4-FFF2-40B4-BE49-F238E27FC236}">
                <a16:creationId xmlns:a16="http://schemas.microsoft.com/office/drawing/2014/main" id="{04F513CF-DA22-4137-8FC7-632F408043D3}"/>
              </a:ext>
            </a:extLst>
          </p:cNvPr>
          <p:cNvSpPr/>
          <p:nvPr/>
        </p:nvSpPr>
        <p:spPr>
          <a:xfrm>
            <a:off x="9118294" y="5319914"/>
            <a:ext cx="1128279" cy="7153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時間がない・・・</a:t>
            </a:r>
            <a:endParaRPr kumimoji="1"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コピーしよう～</a:t>
            </a:r>
            <a:endParaRPr kumimoji="1" lang="ja-JP" altLang="en-US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8C84D735-6C60-4258-AB66-F2BB266B480D}"/>
              </a:ext>
            </a:extLst>
          </p:cNvPr>
          <p:cNvCxnSpPr>
            <a:stCxn id="164" idx="1"/>
            <a:endCxn id="175" idx="3"/>
          </p:cNvCxnSpPr>
          <p:nvPr/>
        </p:nvCxnSpPr>
        <p:spPr>
          <a:xfrm flipH="1" flipV="1">
            <a:off x="7584112" y="5086231"/>
            <a:ext cx="479544" cy="606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BDDB09D1-1131-40FA-B116-B104ED31AADB}"/>
              </a:ext>
            </a:extLst>
          </p:cNvPr>
          <p:cNvCxnSpPr>
            <a:cxnSpLocks/>
            <a:stCxn id="164" idx="1"/>
            <a:endCxn id="176" idx="3"/>
          </p:cNvCxnSpPr>
          <p:nvPr/>
        </p:nvCxnSpPr>
        <p:spPr>
          <a:xfrm flipH="1" flipV="1">
            <a:off x="6705006" y="5607082"/>
            <a:ext cx="1358650" cy="85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65275FC2-F84B-4F54-B5D7-B35146AA2FF9}"/>
              </a:ext>
            </a:extLst>
          </p:cNvPr>
          <p:cNvCxnSpPr>
            <a:stCxn id="164" idx="1"/>
            <a:endCxn id="177" idx="3"/>
          </p:cNvCxnSpPr>
          <p:nvPr/>
        </p:nvCxnSpPr>
        <p:spPr>
          <a:xfrm flipH="1">
            <a:off x="6241143" y="5692576"/>
            <a:ext cx="1822513" cy="514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3" name="Picture 10" descr="MCj04344110000[1]">
            <a:extLst>
              <a:ext uri="{FF2B5EF4-FFF2-40B4-BE49-F238E27FC236}">
                <a16:creationId xmlns:a16="http://schemas.microsoft.com/office/drawing/2014/main" id="{A51F3CA2-CAAE-4B3E-8044-137D5BC82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733" y="4778749"/>
            <a:ext cx="602002" cy="67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" name="Picture 44">
            <a:extLst>
              <a:ext uri="{FF2B5EF4-FFF2-40B4-BE49-F238E27FC236}">
                <a16:creationId xmlns:a16="http://schemas.microsoft.com/office/drawing/2014/main" id="{CD5BA8D7-4067-4DB2-AA54-5381C8C71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55" y="1497284"/>
            <a:ext cx="468931" cy="596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5" name="テキスト ボックス 194">
            <a:extLst>
              <a:ext uri="{FF2B5EF4-FFF2-40B4-BE49-F238E27FC236}">
                <a16:creationId xmlns:a16="http://schemas.microsoft.com/office/drawing/2014/main" id="{6729ECE1-E85E-44AE-B775-DB27EA123AE0}"/>
              </a:ext>
            </a:extLst>
          </p:cNvPr>
          <p:cNvSpPr txBox="1"/>
          <p:nvPr/>
        </p:nvSpPr>
        <p:spPr>
          <a:xfrm>
            <a:off x="5203426" y="1687973"/>
            <a:ext cx="12392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東京市内から打電</a:t>
            </a:r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96" name="図 1">
            <a:extLst>
              <a:ext uri="{FF2B5EF4-FFF2-40B4-BE49-F238E27FC236}">
                <a16:creationId xmlns:a16="http://schemas.microsoft.com/office/drawing/2014/main" id="{45174B6B-3028-4214-9F44-2D327E445B2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78" y="5571698"/>
            <a:ext cx="528692" cy="76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" name="図 5">
            <a:extLst>
              <a:ext uri="{FF2B5EF4-FFF2-40B4-BE49-F238E27FC236}">
                <a16:creationId xmlns:a16="http://schemas.microsoft.com/office/drawing/2014/main" id="{D30D2F77-53F5-4716-9B7C-4E9E05F5E4D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333" y="4886809"/>
            <a:ext cx="531284" cy="760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図 6">
            <a:extLst>
              <a:ext uri="{FF2B5EF4-FFF2-40B4-BE49-F238E27FC236}">
                <a16:creationId xmlns:a16="http://schemas.microsoft.com/office/drawing/2014/main" id="{21CA7B1F-7616-46AC-900E-049A9C45E51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618" y="4715285"/>
            <a:ext cx="520428" cy="71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2F9D926C-BCDA-4210-A7D8-A67C2CC97B53}"/>
              </a:ext>
            </a:extLst>
          </p:cNvPr>
          <p:cNvCxnSpPr/>
          <p:nvPr/>
        </p:nvCxnSpPr>
        <p:spPr>
          <a:xfrm flipH="1">
            <a:off x="5861031" y="5006346"/>
            <a:ext cx="10753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A0C222BC-B65B-41D0-8A4F-46C06810BF6E}"/>
              </a:ext>
            </a:extLst>
          </p:cNvPr>
          <p:cNvCxnSpPr>
            <a:cxnSpLocks/>
            <a:stCxn id="176" idx="1"/>
          </p:cNvCxnSpPr>
          <p:nvPr/>
        </p:nvCxnSpPr>
        <p:spPr>
          <a:xfrm flipH="1" flipV="1">
            <a:off x="5273557" y="5571698"/>
            <a:ext cx="783686" cy="35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17E3881F-770D-40CF-9FFB-0C6D5EEADB57}"/>
              </a:ext>
            </a:extLst>
          </p:cNvPr>
          <p:cNvCxnSpPr>
            <a:stCxn id="177" idx="1"/>
          </p:cNvCxnSpPr>
          <p:nvPr/>
        </p:nvCxnSpPr>
        <p:spPr>
          <a:xfrm flipH="1">
            <a:off x="4977616" y="6207483"/>
            <a:ext cx="615764" cy="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E72D0458-54D5-45E3-808C-DECACAEE095F}"/>
              </a:ext>
            </a:extLst>
          </p:cNvPr>
          <p:cNvSpPr txBox="1"/>
          <p:nvPr/>
        </p:nvSpPr>
        <p:spPr>
          <a:xfrm>
            <a:off x="5529794" y="4710029"/>
            <a:ext cx="9236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政治</a:t>
            </a:r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スパイ</a:t>
            </a: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BD5A25A4-E9A7-443C-9B00-E5B36473AABF}"/>
              </a:ext>
            </a:extLst>
          </p:cNvPr>
          <p:cNvSpPr txBox="1"/>
          <p:nvPr/>
        </p:nvSpPr>
        <p:spPr>
          <a:xfrm>
            <a:off x="3958541" y="4977505"/>
            <a:ext cx="9236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原爆スパイ</a:t>
            </a:r>
          </a:p>
        </p:txBody>
      </p:sp>
      <p:sp>
        <p:nvSpPr>
          <p:cNvPr id="217" name="テキスト ボックス 216">
            <a:extLst>
              <a:ext uri="{FF2B5EF4-FFF2-40B4-BE49-F238E27FC236}">
                <a16:creationId xmlns:a16="http://schemas.microsoft.com/office/drawing/2014/main" id="{E01F9405-346A-4E0C-9DD9-390C85251333}"/>
              </a:ext>
            </a:extLst>
          </p:cNvPr>
          <p:cNvSpPr txBox="1"/>
          <p:nvPr/>
        </p:nvSpPr>
        <p:spPr>
          <a:xfrm>
            <a:off x="3578617" y="5898761"/>
            <a:ext cx="9236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技術</a:t>
            </a:r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スパイ</a:t>
            </a:r>
          </a:p>
        </p:txBody>
      </p:sp>
      <p:sp>
        <p:nvSpPr>
          <p:cNvPr id="214" name="矢印: 折線 213">
            <a:extLst>
              <a:ext uri="{FF2B5EF4-FFF2-40B4-BE49-F238E27FC236}">
                <a16:creationId xmlns:a16="http://schemas.microsoft.com/office/drawing/2014/main" id="{4757872D-9CF8-4CC5-BCF4-2BDF22B205CA}"/>
              </a:ext>
            </a:extLst>
          </p:cNvPr>
          <p:cNvSpPr/>
          <p:nvPr/>
        </p:nvSpPr>
        <p:spPr>
          <a:xfrm rot="16200000">
            <a:off x="1889967" y="3367994"/>
            <a:ext cx="1575510" cy="2825991"/>
          </a:xfrm>
          <a:prstGeom prst="bentArrow">
            <a:avLst>
              <a:gd name="adj1" fmla="val 13876"/>
              <a:gd name="adj2" fmla="val 19196"/>
              <a:gd name="adj3" fmla="val 25484"/>
              <a:gd name="adj4" fmla="val 45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23" name="Picture 24" descr="icon05">
            <a:extLst>
              <a:ext uri="{FF2B5EF4-FFF2-40B4-BE49-F238E27FC236}">
                <a16:creationId xmlns:a16="http://schemas.microsoft.com/office/drawing/2014/main" id="{1FFB5D48-45C9-424B-A20D-59972627A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52" y="4723324"/>
            <a:ext cx="725314" cy="906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44D1E09A-41C1-480B-B8E4-60370AFCDADE}"/>
              </a:ext>
            </a:extLst>
          </p:cNvPr>
          <p:cNvSpPr txBox="1"/>
          <p:nvPr/>
        </p:nvSpPr>
        <p:spPr>
          <a:xfrm>
            <a:off x="269429" y="4451476"/>
            <a:ext cx="102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傍受</a:t>
            </a:r>
          </a:p>
        </p:txBody>
      </p:sp>
      <p:sp>
        <p:nvSpPr>
          <p:cNvPr id="218" name="テキスト ボックス 217">
            <a:extLst>
              <a:ext uri="{FF2B5EF4-FFF2-40B4-BE49-F238E27FC236}">
                <a16:creationId xmlns:a16="http://schemas.microsoft.com/office/drawing/2014/main" id="{EE64A77C-E9EA-4C67-9FAF-D0C9F3B79120}"/>
              </a:ext>
            </a:extLst>
          </p:cNvPr>
          <p:cNvSpPr txBox="1"/>
          <p:nvPr/>
        </p:nvSpPr>
        <p:spPr>
          <a:xfrm>
            <a:off x="1701825" y="5299304"/>
            <a:ext cx="2567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米国内からモスクワへ</a:t>
            </a:r>
          </a:p>
        </p:txBody>
      </p:sp>
      <p:sp>
        <p:nvSpPr>
          <p:cNvPr id="226" name="テキスト ボックス 225">
            <a:extLst>
              <a:ext uri="{FF2B5EF4-FFF2-40B4-BE49-F238E27FC236}">
                <a16:creationId xmlns:a16="http://schemas.microsoft.com/office/drawing/2014/main" id="{CBFFCF4E-1683-47CC-AFEF-F3D26A475483}"/>
              </a:ext>
            </a:extLst>
          </p:cNvPr>
          <p:cNvSpPr txBox="1"/>
          <p:nvPr/>
        </p:nvSpPr>
        <p:spPr>
          <a:xfrm>
            <a:off x="143312" y="3677133"/>
            <a:ext cx="3686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スパイの皆さんの報告・通報など暗号文</a:t>
            </a:r>
            <a:endParaRPr kumimoji="1" lang="ja-JP" altLang="en-US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27" name="Picture 125" descr="Content_Icon">
            <a:extLst>
              <a:ext uri="{FF2B5EF4-FFF2-40B4-BE49-F238E27FC236}">
                <a16:creationId xmlns:a16="http://schemas.microsoft.com/office/drawing/2014/main" id="{92F4E67A-1B2F-407A-84F8-EE2C390C7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85" y="5805285"/>
            <a:ext cx="741570" cy="616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テキスト ボックス 227">
            <a:extLst>
              <a:ext uri="{FF2B5EF4-FFF2-40B4-BE49-F238E27FC236}">
                <a16:creationId xmlns:a16="http://schemas.microsoft.com/office/drawing/2014/main" id="{93877828-8EED-4BE8-AFF3-3FB30623D9DF}"/>
              </a:ext>
            </a:extLst>
          </p:cNvPr>
          <p:cNvSpPr txBox="1"/>
          <p:nvPr/>
        </p:nvSpPr>
        <p:spPr>
          <a:xfrm>
            <a:off x="0" y="5593465"/>
            <a:ext cx="1638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記録／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保存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29" name="Picture 122" descr="events_icon">
            <a:extLst>
              <a:ext uri="{FF2B5EF4-FFF2-40B4-BE49-F238E27FC236}">
                <a16:creationId xmlns:a16="http://schemas.microsoft.com/office/drawing/2014/main" id="{D8656983-979E-48C4-A4CC-83F7A8049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68" y="4450982"/>
            <a:ext cx="40957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図 15">
            <a:extLst>
              <a:ext uri="{FF2B5EF4-FFF2-40B4-BE49-F238E27FC236}">
                <a16:creationId xmlns:a16="http://schemas.microsoft.com/office/drawing/2014/main" id="{A0BDC54B-6C6C-4AAA-B1A5-973A4F0F7F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42" y="4677228"/>
            <a:ext cx="716151" cy="71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図 15">
            <a:extLst>
              <a:ext uri="{FF2B5EF4-FFF2-40B4-BE49-F238E27FC236}">
                <a16:creationId xmlns:a16="http://schemas.microsoft.com/office/drawing/2014/main" id="{62254C87-CED7-49F6-A9DA-1C4C9ECFA1D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074" y="4677228"/>
            <a:ext cx="716151" cy="71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" name="図 15">
            <a:extLst>
              <a:ext uri="{FF2B5EF4-FFF2-40B4-BE49-F238E27FC236}">
                <a16:creationId xmlns:a16="http://schemas.microsoft.com/office/drawing/2014/main" id="{4BE5DBE5-AE49-44A7-AF0C-025E9E0CF2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605" y="4677228"/>
            <a:ext cx="716151" cy="71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" name="Picture 2">
            <a:extLst>
              <a:ext uri="{FF2B5EF4-FFF2-40B4-BE49-F238E27FC236}">
                <a16:creationId xmlns:a16="http://schemas.microsoft.com/office/drawing/2014/main" id="{A0D76403-F1A7-4A3D-9151-7FDD3DB09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45" y="5589044"/>
            <a:ext cx="880883" cy="966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8" name="テキスト ボックス 237">
            <a:extLst>
              <a:ext uri="{FF2B5EF4-FFF2-40B4-BE49-F238E27FC236}">
                <a16:creationId xmlns:a16="http://schemas.microsoft.com/office/drawing/2014/main" id="{89D732B0-1962-4DA8-94DC-EA81D22F5E7E}"/>
              </a:ext>
            </a:extLst>
          </p:cNvPr>
          <p:cNvSpPr txBox="1"/>
          <p:nvPr/>
        </p:nvSpPr>
        <p:spPr>
          <a:xfrm>
            <a:off x="2117987" y="6059880"/>
            <a:ext cx="1024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解読</a:t>
            </a:r>
            <a:endParaRPr kumimoji="1" lang="ja-JP" altLang="en-US" sz="16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C348A2C7-244E-4EFA-99BD-0BFD3B0C9BD4}"/>
              </a:ext>
            </a:extLst>
          </p:cNvPr>
          <p:cNvCxnSpPr>
            <a:cxnSpLocks/>
            <a:stCxn id="227" idx="3"/>
          </p:cNvCxnSpPr>
          <p:nvPr/>
        </p:nvCxnSpPr>
        <p:spPr>
          <a:xfrm>
            <a:off x="1236855" y="6113339"/>
            <a:ext cx="1024756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F8504E52-E59E-489B-88B3-EDCCD2A14040}"/>
              </a:ext>
            </a:extLst>
          </p:cNvPr>
          <p:cNvCxnSpPr>
            <a:stCxn id="166" idx="0"/>
          </p:cNvCxnSpPr>
          <p:nvPr/>
        </p:nvCxnSpPr>
        <p:spPr>
          <a:xfrm flipH="1" flipV="1">
            <a:off x="9332365" y="864655"/>
            <a:ext cx="1" cy="34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テキスト ボックス 243">
            <a:extLst>
              <a:ext uri="{FF2B5EF4-FFF2-40B4-BE49-F238E27FC236}">
                <a16:creationId xmlns:a16="http://schemas.microsoft.com/office/drawing/2014/main" id="{9A4C9A1B-DCC4-4669-B383-27A46695B9B5}"/>
              </a:ext>
            </a:extLst>
          </p:cNvPr>
          <p:cNvSpPr txBox="1"/>
          <p:nvPr/>
        </p:nvSpPr>
        <p:spPr>
          <a:xfrm>
            <a:off x="7863932" y="339610"/>
            <a:ext cx="3637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エコノミスト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と言う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日本人スパイもモスクワに通報</a:t>
            </a:r>
            <a:endParaRPr kumimoji="1" lang="ja-JP" altLang="en-US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45" name="Picture 42" descr="malicious user_s">
            <a:extLst>
              <a:ext uri="{FF2B5EF4-FFF2-40B4-BE49-F238E27FC236}">
                <a16:creationId xmlns:a16="http://schemas.microsoft.com/office/drawing/2014/main" id="{C7833F3E-A4F0-495D-AF47-C982566E0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265" y="135439"/>
            <a:ext cx="716917" cy="76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7" name="テキスト ボックス 246">
            <a:extLst>
              <a:ext uri="{FF2B5EF4-FFF2-40B4-BE49-F238E27FC236}">
                <a16:creationId xmlns:a16="http://schemas.microsoft.com/office/drawing/2014/main" id="{76C9A7E4-14D0-4C49-A4CD-BE0DE87630AF}"/>
              </a:ext>
            </a:extLst>
          </p:cNvPr>
          <p:cNvSpPr txBox="1"/>
          <p:nvPr/>
        </p:nvSpPr>
        <p:spPr>
          <a:xfrm>
            <a:off x="2438610" y="5722588"/>
            <a:ext cx="1420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フムフム・・・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AF2D6D79-4478-4E43-908D-B3AFEBADEA80}"/>
              </a:ext>
            </a:extLst>
          </p:cNvPr>
          <p:cNvSpPr txBox="1"/>
          <p:nvPr/>
        </p:nvSpPr>
        <p:spPr>
          <a:xfrm>
            <a:off x="8281497" y="60568"/>
            <a:ext cx="244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天羽英二（あもう　えいじ）</a:t>
            </a:r>
            <a:endParaRPr lang="en-US" altLang="ja-JP" sz="9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(2022.1 </a:t>
            </a:r>
            <a:r>
              <a:rPr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選択 </a:t>
            </a:r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P.105</a:t>
            </a:r>
            <a:r>
              <a:rPr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9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018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0" y="430667"/>
            <a:ext cx="121919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 b="1" dirty="0">
                <a:solidFill>
                  <a:srgbClr val="FFC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量子暗号</a:t>
            </a:r>
            <a:r>
              <a:rPr kumimoji="1"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は、</a:t>
            </a:r>
            <a:endParaRPr kumimoji="1" lang="en-US" altLang="ja-JP" sz="96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不思議な量子の性質と</a:t>
            </a:r>
            <a:endParaRPr lang="en-US" altLang="ja-JP" sz="96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最強暗号の</a:t>
            </a:r>
            <a:r>
              <a:rPr kumimoji="1"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良いとこ取りをした暗号です。</a:t>
            </a:r>
          </a:p>
        </p:txBody>
      </p:sp>
    </p:spTree>
    <p:extLst>
      <p:ext uri="{BB962C8B-B14F-4D97-AF65-F5344CB8AC3E}">
        <p14:creationId xmlns:p14="http://schemas.microsoft.com/office/powerpoint/2010/main" val="2020465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1606684" y="6490942"/>
            <a:ext cx="5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09"/>
            <a:ext cx="939467" cy="86746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721157" y="310359"/>
            <a:ext cx="4749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デジタル・ビットと量子ビットの違い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4330" y="1979654"/>
            <a:ext cx="2363175" cy="377026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900" b="1" dirty="0"/>
              <a:t>0</a:t>
            </a:r>
            <a:endParaRPr kumimoji="1" lang="ja-JP" altLang="en-US" sz="239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50631" y="1188704"/>
            <a:ext cx="4773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」と「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」の状態が同時に存在する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4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量子もつれ現象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44498" y="1515943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デジタル・データは「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」か「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」の何れかの状態しか存在しえない</a:t>
            </a:r>
            <a:endParaRPr kumimoji="1" lang="ja-JP" altLang="en-US" b="1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624990" y="3603175"/>
            <a:ext cx="911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or</a:t>
            </a:r>
            <a:endParaRPr kumimoji="1" lang="ja-JP" altLang="en-US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10278629" y="3664730"/>
            <a:ext cx="18902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Quantum bit</a:t>
            </a:r>
          </a:p>
          <a:p>
            <a:pPr algn="ctr"/>
            <a:r>
              <a:rPr lang="ja-JP" altLang="en-US" sz="2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↓</a:t>
            </a:r>
            <a:endParaRPr lang="en-US" altLang="ja-JP" sz="2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3200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Qubit</a:t>
            </a:r>
            <a:endParaRPr lang="ja-JP" altLang="en-US" sz="3200" b="1" dirty="0">
              <a:solidFill>
                <a:schemeClr val="accent2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1707144" y="5794844"/>
            <a:ext cx="2568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Digital</a:t>
            </a:r>
            <a:r>
              <a:rPr lang="ja-JP" altLang="en-US" sz="36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36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bit</a:t>
            </a:r>
            <a:endParaRPr lang="ja-JP" altLang="en-US" sz="36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22" name="グループ化 21"/>
          <p:cNvGrpSpPr/>
          <p:nvPr/>
        </p:nvGrpSpPr>
        <p:grpSpPr>
          <a:xfrm>
            <a:off x="7483644" y="2543387"/>
            <a:ext cx="2707105" cy="2851031"/>
            <a:chOff x="7375358" y="2142074"/>
            <a:chExt cx="2707105" cy="2851031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23" name="円/楕円 22"/>
            <p:cNvSpPr/>
            <p:nvPr/>
          </p:nvSpPr>
          <p:spPr>
            <a:xfrm>
              <a:off x="7375358" y="2142074"/>
              <a:ext cx="2707105" cy="2851031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3900" b="1" dirty="0">
                  <a:solidFill>
                    <a:srgbClr val="7030A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0</a:t>
              </a:r>
              <a:endParaRPr kumimoji="1" lang="ja-JP" altLang="en-US" sz="23900" b="1" dirty="0">
                <a:solidFill>
                  <a:srgbClr val="7030A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8019047" y="2244150"/>
              <a:ext cx="1419726" cy="2646878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600" b="1" dirty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1</a:t>
              </a:r>
              <a:endParaRPr kumimoji="1" lang="ja-JP" altLang="en-US" sz="16600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21" name="テキスト ボックス 20"/>
          <p:cNvSpPr txBox="1"/>
          <p:nvPr/>
        </p:nvSpPr>
        <p:spPr>
          <a:xfrm>
            <a:off x="3463534" y="1979654"/>
            <a:ext cx="2363175" cy="377026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900" b="1" dirty="0"/>
              <a:t>1</a:t>
            </a:r>
            <a:endParaRPr kumimoji="1" lang="ja-JP" altLang="en-US" sz="239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37A86A1-D987-4D45-A1C8-CB189008F79A}"/>
              </a:ext>
            </a:extLst>
          </p:cNvPr>
          <p:cNvSpPr txBox="1"/>
          <p:nvPr/>
        </p:nvSpPr>
        <p:spPr>
          <a:xfrm>
            <a:off x="6316698" y="5918104"/>
            <a:ext cx="5721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kumimoji="1" lang="ja-JP" altLang="en-US" sz="2400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つの量子が一つの状態をなっている現象</a:t>
            </a:r>
          </a:p>
        </p:txBody>
      </p:sp>
    </p:spTree>
    <p:extLst>
      <p:ext uri="{BB962C8B-B14F-4D97-AF65-F5344CB8AC3E}">
        <p14:creationId xmlns:p14="http://schemas.microsoft.com/office/powerpoint/2010/main" val="1148129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0" y="558487"/>
            <a:ext cx="121919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量子にも情報を持たせることが出来ます。</a:t>
            </a:r>
            <a:endParaRPr lang="en-US" altLang="ja-JP" sz="96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kumimoji="1"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しかし、</a:t>
            </a:r>
            <a:r>
              <a:rPr kumimoji="1" lang="ja-JP" altLang="en-US" sz="9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状態を維持するのが難しい</a:t>
            </a:r>
            <a:r>
              <a:rPr kumimoji="1" lang="ja-JP" altLang="en-US" sz="96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96830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13838</TotalTime>
  <Words>2004</Words>
  <Application>Microsoft Office PowerPoint</Application>
  <PresentationFormat>ワイド画面</PresentationFormat>
  <Paragraphs>399</Paragraphs>
  <Slides>27</Slides>
  <Notes>17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40" baseType="lpstr">
      <vt:lpstr>BIZ UDP明朝 Medium</vt:lpstr>
      <vt:lpstr>BIZ UD明朝 Medium</vt:lpstr>
      <vt:lpstr>HG明朝E</vt:lpstr>
      <vt:lpstr>Meiryo UI</vt:lpstr>
      <vt:lpstr>ＭＳ Ｐゴシック</vt:lpstr>
      <vt:lpstr>Noto Sans CJK JP Regular</vt:lpstr>
      <vt:lpstr>UD Digi Kyokasho NK-B</vt:lpstr>
      <vt:lpstr>UD デジタル 教科書体 NP-B</vt:lpstr>
      <vt:lpstr>Arial</vt:lpstr>
      <vt:lpstr>Arial Black</vt:lpstr>
      <vt:lpstr>Calibri</vt:lpstr>
      <vt:lpstr>Tahoma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Mitsui&amp;CO.LTD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Abe,YutakaTKZIM</dc:creator>
  <cp:lastModifiedBy>Abe,YutakaTKZIM</cp:lastModifiedBy>
  <cp:revision>386</cp:revision>
  <cp:lastPrinted>2017-11-08T06:15:30Z</cp:lastPrinted>
  <dcterms:created xsi:type="dcterms:W3CDTF">2017-10-10T01:36:52Z</dcterms:created>
  <dcterms:modified xsi:type="dcterms:W3CDTF">2022-01-31T00:22:59Z</dcterms:modified>
</cp:coreProperties>
</file>